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slide" Target="slides/slide90.xml"/><Relationship Id="rId50" Type="http://schemas.openxmlformats.org/officeDocument/2006/relationships/slide" Target="slides/slide45.xml"/><Relationship Id="rId94" Type="http://schemas.openxmlformats.org/officeDocument/2006/relationships/slide" Target="slides/slide89.xml"/><Relationship Id="rId53" Type="http://schemas.openxmlformats.org/officeDocument/2006/relationships/slide" Target="slides/slide48.xml"/><Relationship Id="rId52" Type="http://schemas.openxmlformats.org/officeDocument/2006/relationships/slide" Target="slides/slide47.xml"/><Relationship Id="rId96" Type="http://schemas.openxmlformats.org/officeDocument/2006/relationships/slide" Target="slides/slide91.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 name="Shape 10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5" name="Shape 1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7" name="Shape 1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 name="Shape 2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3" name="Shape 2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6" name="Shape 1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6" name="Shape 2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8" name="Shape 2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9" name="Shape 2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5" name="Shape 2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2" name="Shape 29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7" name="Shape 31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3" name="Shape 3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9" name="Shape 3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5" name="Shape 3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2" name="Shape 3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9" name="Shape 34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5" name="Shape 3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8" name="Shape 3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5" name="Shape 3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2" name="Shape 3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1" name="Shape 3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8" name="Shape 3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4" name="Shape 4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6" name="Shape 4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6" name="Shape 4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4" name="Shape 4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0" name="Shape 4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7" name="Shape 4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3" name="Shape 4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9" name="Shape 4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6" name="Shape 4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2" name="Shape 4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9" name="Shape 4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7" name="Shape 4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4" name="Shape 4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1" name="Shape 5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8" name="Shape 5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5" name="Shape 5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2" name="Shape 5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2" name="Shape 5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5" name="Shape 5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1" name="Shape 5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0" name="Shape 5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7" name="Shape 567"/>
        <p:cNvGrpSpPr/>
        <p:nvPr/>
      </p:nvGrpSpPr>
      <p:grpSpPr>
        <a:xfrm>
          <a:off x="0" y="0"/>
          <a:ext cx="0" cy="0"/>
          <a:chOff x="0" y="0"/>
          <a:chExt cx="0" cy="0"/>
        </a:xfrm>
      </p:grpSpPr>
      <p:sp>
        <p:nvSpPr>
          <p:cNvPr id="568" name="Shape 5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9" name="Shape 5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7" name="Shape 5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4" name="Shape 5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0" name="Shape 5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8" name="Shape 5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5" name="Shape 6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2" name="Shape 6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8" name="Shape 6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4" name="Shape 62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0" name="Shape 6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6" name="Shape 6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2" name="Shape 6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0" name="Shape 6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6" name="Shape 65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3" name="Shape 6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8" name="Shape 67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2" name="Shape 682"/>
        <p:cNvGrpSpPr/>
        <p:nvPr/>
      </p:nvGrpSpPr>
      <p:grpSpPr>
        <a:xfrm>
          <a:off x="0" y="0"/>
          <a:ext cx="0" cy="0"/>
          <a:chOff x="0" y="0"/>
          <a:chExt cx="0" cy="0"/>
        </a:xfrm>
      </p:grpSpPr>
      <p:sp>
        <p:nvSpPr>
          <p:cNvPr id="683" name="Shape 6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4" name="Shape 6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0" name="Shape 6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6" name="Shape 6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0" name="Shape 700"/>
        <p:cNvGrpSpPr/>
        <p:nvPr/>
      </p:nvGrpSpPr>
      <p:grpSpPr>
        <a:xfrm>
          <a:off x="0" y="0"/>
          <a:ext cx="0" cy="0"/>
          <a:chOff x="0" y="0"/>
          <a:chExt cx="0" cy="0"/>
        </a:xfrm>
      </p:grpSpPr>
      <p:sp>
        <p:nvSpPr>
          <p:cNvPr id="701" name="Shape 7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2" name="Shape 7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8" name="Shape 7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4" name="Shape 7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0" name="Shape 7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6" name="Shape 7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0" name="Shape 730"/>
        <p:cNvGrpSpPr/>
        <p:nvPr/>
      </p:nvGrpSpPr>
      <p:grpSpPr>
        <a:xfrm>
          <a:off x="0" y="0"/>
          <a:ext cx="0" cy="0"/>
          <a:chOff x="0" y="0"/>
          <a:chExt cx="0" cy="0"/>
        </a:xfrm>
      </p:grpSpPr>
      <p:sp>
        <p:nvSpPr>
          <p:cNvPr id="731" name="Shape 7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2" name="Shape 7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7" name="Shape 737"/>
        <p:cNvGrpSpPr/>
        <p:nvPr/>
      </p:nvGrpSpPr>
      <p:grpSpPr>
        <a:xfrm>
          <a:off x="0" y="0"/>
          <a:ext cx="0" cy="0"/>
          <a:chOff x="0" y="0"/>
          <a:chExt cx="0" cy="0"/>
        </a:xfrm>
      </p:grpSpPr>
      <p:sp>
        <p:nvSpPr>
          <p:cNvPr id="738" name="Shape 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9" name="Shape 7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5" name="Shape 7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0" name="Shape 60"/>
        <p:cNvGrpSpPr/>
        <p:nvPr/>
      </p:nvGrpSpPr>
      <p:grpSpPr>
        <a:xfrm>
          <a:off x="0" y="0"/>
          <a:ext cx="0" cy="0"/>
          <a:chOff x="0" y="0"/>
          <a:chExt cx="0" cy="0"/>
        </a:xfrm>
      </p:grpSpPr>
      <p:grpSp>
        <p:nvGrpSpPr>
          <p:cNvPr id="61" name="Shape 61"/>
          <p:cNvGrpSpPr/>
          <p:nvPr/>
        </p:nvGrpSpPr>
        <p:grpSpPr>
          <a:xfrm>
            <a:off x="-11" y="1000670"/>
            <a:ext cx="7314320" cy="3087224"/>
            <a:chOff x="-11" y="1378676"/>
            <a:chExt cx="7314320" cy="4116299"/>
          </a:xfrm>
        </p:grpSpPr>
        <p:sp>
          <p:nvSpPr>
            <p:cNvPr id="62" name="Shape 62"/>
            <p:cNvSpPr/>
            <p:nvPr/>
          </p:nvSpPr>
          <p:spPr>
            <a:xfrm flipH="1">
              <a:off x="-11" y="1378676"/>
              <a:ext cx="187800" cy="4116299"/>
            </a:xfrm>
            <a:prstGeom prst="rect">
              <a:avLst/>
            </a:prstGeom>
            <a:solidFill>
              <a:schemeClr val="accent2"/>
            </a:solidFill>
            <a:ln>
              <a:noFill/>
            </a:ln>
          </p:spPr>
          <p:txBody>
            <a:bodyPr anchorCtr="0" anchor="ctr" bIns="45700" lIns="91425" rIns="91425" tIns="45700">
              <a:noAutofit/>
            </a:bodyPr>
            <a:lstStyle/>
            <a:p>
              <a:pPr>
                <a:spcBef>
                  <a:spcPts val="0"/>
                </a:spcBef>
                <a:buNone/>
              </a:pPr>
              <a:r>
                <a:t/>
              </a:r>
              <a:endParaRPr/>
            </a:p>
          </p:txBody>
        </p:sp>
        <p:sp>
          <p:nvSpPr>
            <p:cNvPr id="63" name="Shape 63"/>
            <p:cNvSpPr/>
            <p:nvPr/>
          </p:nvSpPr>
          <p:spPr>
            <a:xfrm flipH="1">
              <a:off x="187809" y="1378676"/>
              <a:ext cx="7126499" cy="4116299"/>
            </a:xfrm>
            <a:prstGeom prst="rect">
              <a:avLst/>
            </a:prstGeom>
            <a:solidFill>
              <a:srgbClr val="0F243E"/>
            </a:solidFill>
            <a:ln>
              <a:noFill/>
            </a:ln>
          </p:spPr>
          <p:txBody>
            <a:bodyPr anchorCtr="0" anchor="ctr" bIns="45700" lIns="91425" rIns="91425" tIns="45700">
              <a:noAutofit/>
            </a:bodyPr>
            <a:lstStyle/>
            <a:p>
              <a:pPr>
                <a:spcBef>
                  <a:spcPts val="0"/>
                </a:spcBef>
                <a:buNone/>
              </a:pPr>
              <a:r>
                <a:t/>
              </a:r>
              <a:endParaRPr/>
            </a:p>
          </p:txBody>
        </p:sp>
      </p:grpSp>
      <p:sp>
        <p:nvSpPr>
          <p:cNvPr id="64" name="Shape 64"/>
          <p:cNvSpPr txBox="1"/>
          <p:nvPr>
            <p:ph type="ctrTitle"/>
          </p:nvPr>
        </p:nvSpPr>
        <p:spPr>
          <a:xfrm>
            <a:off x="685800" y="1699932"/>
            <a:ext cx="6400799" cy="10004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65" name="Shape 65"/>
          <p:cNvSpPr txBox="1"/>
          <p:nvPr>
            <p:ph idx="1" type="subTitle"/>
          </p:nvPr>
        </p:nvSpPr>
        <p:spPr>
          <a:xfrm>
            <a:off x="685800" y="2700338"/>
            <a:ext cx="6400799" cy="675299"/>
          </a:xfrm>
          <a:prstGeom prst="rect">
            <a:avLst/>
          </a:prstGeom>
        </p:spPr>
        <p:txBody>
          <a:bodyPr anchorCtr="0" anchor="t" bIns="91425" lIns="91425" rIns="91425" tIns="91425"/>
          <a:lstStyle>
            <a:lvl1pPr>
              <a:spcBef>
                <a:spcPts val="0"/>
              </a:spcBef>
              <a:buClr>
                <a:schemeClr val="lt1"/>
              </a:buClr>
              <a:buSzPct val="100000"/>
              <a:buNone/>
              <a:defRPr sz="2400">
                <a:solidFill>
                  <a:schemeClr val="lt1"/>
                </a:solidFill>
              </a:defRPr>
            </a:lvl1pPr>
            <a:lvl2pPr>
              <a:spcBef>
                <a:spcPts val="0"/>
              </a:spcBef>
              <a:buClr>
                <a:schemeClr val="lt1"/>
              </a:buClr>
              <a:buSzPct val="100000"/>
              <a:buNone/>
              <a:defRPr sz="2400">
                <a:solidFill>
                  <a:schemeClr val="lt1"/>
                </a:solidFill>
              </a:defRPr>
            </a:lvl2pPr>
            <a:lvl3pPr>
              <a:spcBef>
                <a:spcPts val="0"/>
              </a:spcBef>
              <a:buClr>
                <a:schemeClr val="lt1"/>
              </a:buClr>
              <a:buSzPct val="100000"/>
              <a:buNone/>
              <a:defRPr sz="2400">
                <a:solidFill>
                  <a:schemeClr val="lt1"/>
                </a:solidFill>
              </a:defRPr>
            </a:lvl3pPr>
            <a:lvl4pPr>
              <a:spcBef>
                <a:spcPts val="0"/>
              </a:spcBef>
              <a:buClr>
                <a:schemeClr val="lt1"/>
              </a:buClr>
              <a:buSzPct val="100000"/>
              <a:buNone/>
              <a:defRPr sz="2400">
                <a:solidFill>
                  <a:schemeClr val="lt1"/>
                </a:solidFill>
              </a:defRPr>
            </a:lvl4pPr>
            <a:lvl5pPr>
              <a:spcBef>
                <a:spcPts val="0"/>
              </a:spcBef>
              <a:buClr>
                <a:schemeClr val="lt1"/>
              </a:buClr>
              <a:buSzPct val="100000"/>
              <a:buNone/>
              <a:defRPr sz="2400">
                <a:solidFill>
                  <a:schemeClr val="lt1"/>
                </a:solidFill>
              </a:defRPr>
            </a:lvl5pPr>
            <a:lvl6pPr>
              <a:spcBef>
                <a:spcPts val="0"/>
              </a:spcBef>
              <a:buClr>
                <a:schemeClr val="lt1"/>
              </a:buClr>
              <a:buSzPct val="100000"/>
              <a:buNone/>
              <a:defRPr sz="2400">
                <a:solidFill>
                  <a:schemeClr val="lt1"/>
                </a:solidFill>
              </a:defRPr>
            </a:lvl6pPr>
            <a:lvl7pPr>
              <a:spcBef>
                <a:spcPts val="0"/>
              </a:spcBef>
              <a:buClr>
                <a:schemeClr val="lt1"/>
              </a:buClr>
              <a:buSzPct val="100000"/>
              <a:buNone/>
              <a:defRPr sz="2400">
                <a:solidFill>
                  <a:schemeClr val="lt1"/>
                </a:solidFill>
              </a:defRPr>
            </a:lvl7pPr>
            <a:lvl8pPr>
              <a:spcBef>
                <a:spcPts val="0"/>
              </a:spcBef>
              <a:buClr>
                <a:schemeClr val="lt1"/>
              </a:buClr>
              <a:buSzPct val="100000"/>
              <a:buNone/>
              <a:defRPr sz="2400">
                <a:solidFill>
                  <a:schemeClr val="lt1"/>
                </a:solidFill>
              </a:defRPr>
            </a:lvl8pPr>
            <a:lvl9pPr>
              <a:spcBef>
                <a:spcPts val="0"/>
              </a:spcBef>
              <a:buClr>
                <a:schemeClr val="lt1"/>
              </a:buClr>
              <a:buSzPct val="100000"/>
              <a:buNone/>
              <a:defRPr sz="2400">
                <a:solidFill>
                  <a:schemeClr val="lt1"/>
                </a:solidFill>
              </a:defRPr>
            </a:lvl9pPr>
          </a:lstStyle>
          <a:p/>
        </p:txBody>
      </p:sp>
      <p:sp>
        <p:nvSpPr>
          <p:cNvPr id="66" name="Shape 66"/>
          <p:cNvSpPr txBox="1"/>
          <p:nvPr>
            <p:ph idx="12" type="sldNum"/>
          </p:nvPr>
        </p:nvSpPr>
        <p:spPr>
          <a:xfrm>
            <a:off x="8425675" y="4622075"/>
            <a:ext cx="548699" cy="5214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7" name="Shape 67"/>
        <p:cNvGrpSpPr/>
        <p:nvPr/>
      </p:nvGrpSpPr>
      <p:grpSpPr>
        <a:xfrm>
          <a:off x="0" y="0"/>
          <a:ext cx="0" cy="0"/>
          <a:chOff x="0" y="0"/>
          <a:chExt cx="0" cy="0"/>
        </a:xfrm>
      </p:grpSpPr>
      <p:grpSp>
        <p:nvGrpSpPr>
          <p:cNvPr id="68" name="Shape 68"/>
          <p:cNvGrpSpPr/>
          <p:nvPr/>
        </p:nvGrpSpPr>
        <p:grpSpPr>
          <a:xfrm>
            <a:off x="-13" y="-9140"/>
            <a:ext cx="8005727" cy="1209421"/>
            <a:chOff x="-13" y="-12187"/>
            <a:chExt cx="8005727" cy="1161900"/>
          </a:xfrm>
        </p:grpSpPr>
        <p:sp>
          <p:nvSpPr>
            <p:cNvPr id="69" name="Shape 69"/>
            <p:cNvSpPr/>
            <p:nvPr/>
          </p:nvSpPr>
          <p:spPr>
            <a:xfrm flipH="1">
              <a:off x="-13" y="-12187"/>
              <a:ext cx="187800" cy="1161900"/>
            </a:xfrm>
            <a:prstGeom prst="rect">
              <a:avLst/>
            </a:prstGeom>
            <a:solidFill>
              <a:schemeClr val="accent2"/>
            </a:solidFill>
            <a:ln>
              <a:noFill/>
            </a:ln>
          </p:spPr>
          <p:txBody>
            <a:bodyPr anchorCtr="0" anchor="ctr" bIns="45700" lIns="91425" rIns="91425" tIns="45700">
              <a:noAutofit/>
            </a:bodyPr>
            <a:lstStyle/>
            <a:p>
              <a:pPr>
                <a:spcBef>
                  <a:spcPts val="0"/>
                </a:spcBef>
                <a:buNone/>
              </a:pPr>
              <a:r>
                <a:t/>
              </a:r>
              <a:endParaRPr/>
            </a:p>
          </p:txBody>
        </p:sp>
        <p:sp>
          <p:nvSpPr>
            <p:cNvPr id="70" name="Shape 70"/>
            <p:cNvSpPr/>
            <p:nvPr/>
          </p:nvSpPr>
          <p:spPr>
            <a:xfrm flipH="1">
              <a:off x="187715" y="-12187"/>
              <a:ext cx="7817999" cy="1161900"/>
            </a:xfrm>
            <a:prstGeom prst="rect">
              <a:avLst/>
            </a:prstGeom>
            <a:solidFill>
              <a:srgbClr val="0F243E"/>
            </a:solidFill>
            <a:ln>
              <a:noFill/>
            </a:ln>
          </p:spPr>
          <p:txBody>
            <a:bodyPr anchorCtr="0" anchor="ctr" bIns="45700" lIns="91425" rIns="91425" tIns="45700">
              <a:noAutofit/>
            </a:bodyPr>
            <a:lstStyle/>
            <a:p>
              <a:pPr>
                <a:spcBef>
                  <a:spcPts val="0"/>
                </a:spcBef>
                <a:buNone/>
              </a:pPr>
              <a:r>
                <a:t/>
              </a:r>
              <a:endParaRPr/>
            </a:p>
          </p:txBody>
        </p:sp>
      </p:grpSp>
      <p:sp>
        <p:nvSpPr>
          <p:cNvPr id="71" name="Shape 71"/>
          <p:cNvSpPr txBox="1"/>
          <p:nvPr>
            <p:ph type="title"/>
          </p:nvPr>
        </p:nvSpPr>
        <p:spPr>
          <a:xfrm>
            <a:off x="457200" y="101100"/>
            <a:ext cx="7315499" cy="10139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72" name="Shape 72"/>
          <p:cNvSpPr txBox="1"/>
          <p:nvPr>
            <p:ph idx="1" type="body"/>
          </p:nvPr>
        </p:nvSpPr>
        <p:spPr>
          <a:xfrm>
            <a:off x="457200" y="1278516"/>
            <a:ext cx="8229600" cy="36303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73" name="Shape 73"/>
          <p:cNvSpPr txBox="1"/>
          <p:nvPr>
            <p:ph idx="12" type="sldNum"/>
          </p:nvPr>
        </p:nvSpPr>
        <p:spPr>
          <a:xfrm>
            <a:off x="8425675" y="4622075"/>
            <a:ext cx="548699" cy="5214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4" name="Shape 74"/>
        <p:cNvGrpSpPr/>
        <p:nvPr/>
      </p:nvGrpSpPr>
      <p:grpSpPr>
        <a:xfrm>
          <a:off x="0" y="0"/>
          <a:ext cx="0" cy="0"/>
          <a:chOff x="0" y="0"/>
          <a:chExt cx="0" cy="0"/>
        </a:xfrm>
      </p:grpSpPr>
      <p:sp>
        <p:nvSpPr>
          <p:cNvPr id="75" name="Shape 75"/>
          <p:cNvSpPr txBox="1"/>
          <p:nvPr>
            <p:ph idx="1" type="body"/>
          </p:nvPr>
        </p:nvSpPr>
        <p:spPr>
          <a:xfrm>
            <a:off x="456245" y="1278513"/>
            <a:ext cx="4038599" cy="36303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76" name="Shape 76"/>
          <p:cNvSpPr txBox="1"/>
          <p:nvPr>
            <p:ph idx="2" type="body"/>
          </p:nvPr>
        </p:nvSpPr>
        <p:spPr>
          <a:xfrm>
            <a:off x="4648200" y="1278513"/>
            <a:ext cx="4038599" cy="36303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grpSp>
        <p:nvGrpSpPr>
          <p:cNvPr id="77" name="Shape 77"/>
          <p:cNvGrpSpPr/>
          <p:nvPr/>
        </p:nvGrpSpPr>
        <p:grpSpPr>
          <a:xfrm>
            <a:off x="-13" y="-9140"/>
            <a:ext cx="8005727" cy="1209421"/>
            <a:chOff x="-13" y="-12187"/>
            <a:chExt cx="8005727" cy="1161900"/>
          </a:xfrm>
        </p:grpSpPr>
        <p:sp>
          <p:nvSpPr>
            <p:cNvPr id="78" name="Shape 78"/>
            <p:cNvSpPr/>
            <p:nvPr/>
          </p:nvSpPr>
          <p:spPr>
            <a:xfrm flipH="1">
              <a:off x="-13" y="-12187"/>
              <a:ext cx="187800" cy="1161900"/>
            </a:xfrm>
            <a:prstGeom prst="rect">
              <a:avLst/>
            </a:prstGeom>
            <a:solidFill>
              <a:srgbClr val="AB0101"/>
            </a:solidFill>
            <a:ln>
              <a:noFill/>
            </a:ln>
          </p:spPr>
          <p:txBody>
            <a:bodyPr anchorCtr="0" anchor="ctr" bIns="45700" lIns="91425" rIns="91425" tIns="45700">
              <a:noAutofit/>
            </a:bodyPr>
            <a:lstStyle/>
            <a:p>
              <a:pPr>
                <a:spcBef>
                  <a:spcPts val="0"/>
                </a:spcBef>
                <a:buNone/>
              </a:pPr>
              <a:r>
                <a:t/>
              </a:r>
              <a:endParaRPr/>
            </a:p>
          </p:txBody>
        </p:sp>
        <p:sp>
          <p:nvSpPr>
            <p:cNvPr id="79" name="Shape 79"/>
            <p:cNvSpPr/>
            <p:nvPr/>
          </p:nvSpPr>
          <p:spPr>
            <a:xfrm flipH="1">
              <a:off x="187715" y="-12187"/>
              <a:ext cx="7817999" cy="1161900"/>
            </a:xfrm>
            <a:prstGeom prst="rect">
              <a:avLst/>
            </a:prstGeom>
            <a:solidFill>
              <a:srgbClr val="0F243E"/>
            </a:solidFill>
            <a:ln>
              <a:noFill/>
            </a:ln>
          </p:spPr>
          <p:txBody>
            <a:bodyPr anchorCtr="0" anchor="ctr" bIns="45700" lIns="91425" rIns="91425" tIns="45700">
              <a:noAutofit/>
            </a:bodyPr>
            <a:lstStyle/>
            <a:p>
              <a:pPr>
                <a:spcBef>
                  <a:spcPts val="0"/>
                </a:spcBef>
                <a:buNone/>
              </a:pPr>
              <a:r>
                <a:t/>
              </a:r>
              <a:endParaRPr/>
            </a:p>
          </p:txBody>
        </p:sp>
      </p:grpSp>
      <p:sp>
        <p:nvSpPr>
          <p:cNvPr id="80" name="Shape 80"/>
          <p:cNvSpPr txBox="1"/>
          <p:nvPr>
            <p:ph type="title"/>
          </p:nvPr>
        </p:nvSpPr>
        <p:spPr>
          <a:xfrm>
            <a:off x="457200" y="101100"/>
            <a:ext cx="7315499" cy="10139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81" name="Shape 81"/>
          <p:cNvSpPr txBox="1"/>
          <p:nvPr>
            <p:ph idx="12" type="sldNum"/>
          </p:nvPr>
        </p:nvSpPr>
        <p:spPr>
          <a:xfrm>
            <a:off x="8425675" y="4622075"/>
            <a:ext cx="548699" cy="5214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2" name="Shape 82"/>
        <p:cNvGrpSpPr/>
        <p:nvPr/>
      </p:nvGrpSpPr>
      <p:grpSpPr>
        <a:xfrm>
          <a:off x="0" y="0"/>
          <a:ext cx="0" cy="0"/>
          <a:chOff x="0" y="0"/>
          <a:chExt cx="0" cy="0"/>
        </a:xfrm>
      </p:grpSpPr>
      <p:grpSp>
        <p:nvGrpSpPr>
          <p:cNvPr id="83" name="Shape 83"/>
          <p:cNvGrpSpPr/>
          <p:nvPr/>
        </p:nvGrpSpPr>
        <p:grpSpPr>
          <a:xfrm>
            <a:off x="-13" y="-9140"/>
            <a:ext cx="8005727" cy="1209421"/>
            <a:chOff x="-13" y="-12187"/>
            <a:chExt cx="8005727" cy="1161900"/>
          </a:xfrm>
        </p:grpSpPr>
        <p:sp>
          <p:nvSpPr>
            <p:cNvPr id="84" name="Shape 84"/>
            <p:cNvSpPr/>
            <p:nvPr/>
          </p:nvSpPr>
          <p:spPr>
            <a:xfrm flipH="1">
              <a:off x="-13" y="-12187"/>
              <a:ext cx="187800" cy="1161900"/>
            </a:xfrm>
            <a:prstGeom prst="rect">
              <a:avLst/>
            </a:prstGeom>
            <a:solidFill>
              <a:srgbClr val="AB0101"/>
            </a:solidFill>
            <a:ln>
              <a:noFill/>
            </a:ln>
          </p:spPr>
          <p:txBody>
            <a:bodyPr anchorCtr="0" anchor="ctr" bIns="45700" lIns="91425" rIns="91425" tIns="45700">
              <a:noAutofit/>
            </a:bodyPr>
            <a:lstStyle/>
            <a:p>
              <a:pPr>
                <a:spcBef>
                  <a:spcPts val="0"/>
                </a:spcBef>
                <a:buNone/>
              </a:pPr>
              <a:r>
                <a:t/>
              </a:r>
              <a:endParaRPr/>
            </a:p>
          </p:txBody>
        </p:sp>
        <p:sp>
          <p:nvSpPr>
            <p:cNvPr id="85" name="Shape 85"/>
            <p:cNvSpPr/>
            <p:nvPr/>
          </p:nvSpPr>
          <p:spPr>
            <a:xfrm flipH="1">
              <a:off x="187715" y="-12187"/>
              <a:ext cx="7817999" cy="1161900"/>
            </a:xfrm>
            <a:prstGeom prst="rect">
              <a:avLst/>
            </a:prstGeom>
            <a:solidFill>
              <a:srgbClr val="0F243E"/>
            </a:solidFill>
            <a:ln>
              <a:noFill/>
            </a:ln>
          </p:spPr>
          <p:txBody>
            <a:bodyPr anchorCtr="0" anchor="ctr" bIns="45700" lIns="91425" rIns="91425" tIns="45700">
              <a:noAutofit/>
            </a:bodyPr>
            <a:lstStyle/>
            <a:p>
              <a:pPr>
                <a:spcBef>
                  <a:spcPts val="0"/>
                </a:spcBef>
                <a:buNone/>
              </a:pPr>
              <a:r>
                <a:t/>
              </a:r>
              <a:endParaRPr/>
            </a:p>
          </p:txBody>
        </p:sp>
      </p:grpSp>
      <p:sp>
        <p:nvSpPr>
          <p:cNvPr id="86" name="Shape 86"/>
          <p:cNvSpPr txBox="1"/>
          <p:nvPr>
            <p:ph type="title"/>
          </p:nvPr>
        </p:nvSpPr>
        <p:spPr>
          <a:xfrm>
            <a:off x="457200" y="101100"/>
            <a:ext cx="7315499" cy="10139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87" name="Shape 87"/>
          <p:cNvSpPr txBox="1"/>
          <p:nvPr>
            <p:ph idx="12" type="sldNum"/>
          </p:nvPr>
        </p:nvSpPr>
        <p:spPr>
          <a:xfrm>
            <a:off x="8425675" y="4622075"/>
            <a:ext cx="548699" cy="5214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88" name="Shape 88"/>
        <p:cNvGrpSpPr/>
        <p:nvPr/>
      </p:nvGrpSpPr>
      <p:grpSpPr>
        <a:xfrm>
          <a:off x="0" y="0"/>
          <a:ext cx="0" cy="0"/>
          <a:chOff x="0" y="0"/>
          <a:chExt cx="0" cy="0"/>
        </a:xfrm>
      </p:grpSpPr>
      <p:sp>
        <p:nvSpPr>
          <p:cNvPr id="89" name="Shape 89"/>
          <p:cNvSpPr/>
          <p:nvPr/>
        </p:nvSpPr>
        <p:spPr>
          <a:xfrm flipH="1">
            <a:off x="8964665" y="4623760"/>
            <a:ext cx="187800" cy="521400"/>
          </a:xfrm>
          <a:prstGeom prst="rect">
            <a:avLst/>
          </a:prstGeom>
          <a:solidFill>
            <a:srgbClr val="AB0101"/>
          </a:solidFill>
          <a:ln>
            <a:noFill/>
          </a:ln>
        </p:spPr>
        <p:txBody>
          <a:bodyPr anchorCtr="0" anchor="ctr" bIns="45700" lIns="91425" rIns="91425" tIns="45700">
            <a:noAutofit/>
          </a:bodyPr>
          <a:lstStyle/>
          <a:p>
            <a:pPr>
              <a:spcBef>
                <a:spcPts val="0"/>
              </a:spcBef>
              <a:buNone/>
            </a:pPr>
            <a:r>
              <a:t/>
            </a:r>
            <a:endParaRPr/>
          </a:p>
        </p:txBody>
      </p:sp>
      <p:sp>
        <p:nvSpPr>
          <p:cNvPr id="90" name="Shape 90"/>
          <p:cNvSpPr/>
          <p:nvPr/>
        </p:nvSpPr>
        <p:spPr>
          <a:xfrm flipH="1">
            <a:off x="3866777" y="4623760"/>
            <a:ext cx="5097900" cy="521400"/>
          </a:xfrm>
          <a:prstGeom prst="rect">
            <a:avLst/>
          </a:prstGeom>
          <a:solidFill>
            <a:srgbClr val="0F243E"/>
          </a:solidFill>
          <a:ln>
            <a:noFill/>
          </a:ln>
        </p:spPr>
        <p:txBody>
          <a:bodyPr anchorCtr="0" anchor="ctr" bIns="45700" lIns="91425" rIns="91425" tIns="45700">
            <a:noAutofit/>
          </a:bodyPr>
          <a:lstStyle/>
          <a:p>
            <a:pPr>
              <a:spcBef>
                <a:spcPts val="0"/>
              </a:spcBef>
              <a:buNone/>
            </a:pPr>
            <a:r>
              <a:t/>
            </a:r>
            <a:endParaRPr/>
          </a:p>
        </p:txBody>
      </p:sp>
      <p:sp>
        <p:nvSpPr>
          <p:cNvPr id="91" name="Shape 91"/>
          <p:cNvSpPr txBox="1"/>
          <p:nvPr>
            <p:ph idx="1" type="body"/>
          </p:nvPr>
        </p:nvSpPr>
        <p:spPr>
          <a:xfrm>
            <a:off x="3866812" y="4623760"/>
            <a:ext cx="5097900" cy="521400"/>
          </a:xfrm>
          <a:prstGeom prst="rect">
            <a:avLst/>
          </a:prstGeom>
        </p:spPr>
        <p:txBody>
          <a:bodyPr anchorCtr="0" anchor="t" bIns="91425" lIns="91425" rIns="91425" tIns="91425"/>
          <a:lstStyle>
            <a:lvl1pPr>
              <a:spcBef>
                <a:spcPts val="0"/>
              </a:spcBef>
              <a:buClr>
                <a:schemeClr val="lt1"/>
              </a:buClr>
              <a:buSzPct val="100000"/>
              <a:buNone/>
              <a:defRPr sz="1400">
                <a:solidFill>
                  <a:schemeClr val="lt1"/>
                </a:solidFill>
              </a:defRPr>
            </a:lvl1pPr>
          </a:lstStyle>
          <a:p/>
        </p:txBody>
      </p:sp>
      <p:sp>
        <p:nvSpPr>
          <p:cNvPr id="92" name="Shape 92"/>
          <p:cNvSpPr txBox="1"/>
          <p:nvPr>
            <p:ph idx="12" type="sldNum"/>
          </p:nvPr>
        </p:nvSpPr>
        <p:spPr>
          <a:xfrm>
            <a:off x="8425675" y="4622075"/>
            <a:ext cx="548699" cy="521400"/>
          </a:xfrm>
          <a:prstGeom prst="rect">
            <a:avLst/>
          </a:prstGeom>
        </p:spPr>
        <p:txBody>
          <a:bodyPr anchorCtr="0" anchor="ctr" bIns="91425" lIns="91425" rIns="91425" tIns="91425">
            <a:noAutofit/>
          </a:bodyPr>
          <a:lstStyle>
            <a:lvl1pPr>
              <a:spcBef>
                <a:spcPts val="0"/>
              </a:spcBef>
              <a:buNone/>
              <a:defRPr>
                <a:solidFill>
                  <a:schemeClr val="lt1"/>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25675" y="4622075"/>
            <a:ext cx="548699" cy="5214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grpSp>
        <p:nvGrpSpPr>
          <p:cNvPr id="5" name="Shape 5"/>
          <p:cNvGrpSpPr/>
          <p:nvPr/>
        </p:nvGrpSpPr>
        <p:grpSpPr>
          <a:xfrm>
            <a:off x="33867" y="-70"/>
            <a:ext cx="3409812" cy="2107677"/>
            <a:chOff x="0" y="1493"/>
            <a:chExt cx="3409812" cy="2810236"/>
          </a:xfrm>
        </p:grpSpPr>
        <p:cxnSp>
          <p:nvCxnSpPr>
            <p:cNvPr id="6" name="Shape 6"/>
            <p:cNvCxnSpPr/>
            <p:nvPr/>
          </p:nvCxnSpPr>
          <p:spPr>
            <a:xfrm>
              <a:off x="0" y="245542"/>
              <a:ext cx="32510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7" name="Shape 7"/>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8" name="Shape 8"/>
            <p:cNvCxnSpPr/>
            <p:nvPr/>
          </p:nvCxnSpPr>
          <p:spPr>
            <a:xfrm>
              <a:off x="0" y="474143"/>
              <a:ext cx="26669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9" name="Shape 9"/>
            <p:cNvCxnSpPr/>
            <p:nvPr/>
          </p:nvCxnSpPr>
          <p:spPr>
            <a:xfrm>
              <a:off x="0" y="702743"/>
              <a:ext cx="21675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0" name="Shape 10"/>
            <p:cNvCxnSpPr/>
            <p:nvPr/>
          </p:nvCxnSpPr>
          <p:spPr>
            <a:xfrm>
              <a:off x="0" y="931342"/>
              <a:ext cx="18626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1" name="Shape 11"/>
            <p:cNvCxnSpPr/>
            <p:nvPr/>
          </p:nvCxnSpPr>
          <p:spPr>
            <a:xfrm>
              <a:off x="0" y="1159942"/>
              <a:ext cx="14900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2" name="Shape 12"/>
            <p:cNvCxnSpPr/>
            <p:nvPr/>
          </p:nvCxnSpPr>
          <p:spPr>
            <a:xfrm>
              <a:off x="0" y="1388542"/>
              <a:ext cx="12191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3" name="Shape 13"/>
            <p:cNvCxnSpPr/>
            <p:nvPr/>
          </p:nvCxnSpPr>
          <p:spPr>
            <a:xfrm>
              <a:off x="0" y="1617142"/>
              <a:ext cx="9905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4" name="Shape 14"/>
            <p:cNvCxnSpPr/>
            <p:nvPr/>
          </p:nvCxnSpPr>
          <p:spPr>
            <a:xfrm>
              <a:off x="0" y="1845742"/>
              <a:ext cx="7452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5" name="Shape 15"/>
            <p:cNvCxnSpPr/>
            <p:nvPr/>
          </p:nvCxnSpPr>
          <p:spPr>
            <a:xfrm>
              <a:off x="0" y="2074342"/>
              <a:ext cx="5333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6" name="Shape 16"/>
            <p:cNvCxnSpPr/>
            <p:nvPr/>
          </p:nvCxnSpPr>
          <p:spPr>
            <a:xfrm>
              <a:off x="0" y="2302943"/>
              <a:ext cx="2624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7" name="Shape 17"/>
            <p:cNvCxnSpPr/>
            <p:nvPr/>
          </p:nvCxnSpPr>
          <p:spPr>
            <a:xfrm rot="-5400000">
              <a:off x="-814261" y="1238115"/>
              <a:ext cx="24683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8" name="Shape 18"/>
            <p:cNvCxnSpPr/>
            <p:nvPr/>
          </p:nvCxnSpPr>
          <p:spPr>
            <a:xfrm rot="-5400000">
              <a:off x="-357712" y="1014527"/>
              <a:ext cx="20180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19" name="Shape 19"/>
            <p:cNvCxnSpPr/>
            <p:nvPr/>
          </p:nvCxnSpPr>
          <p:spPr>
            <a:xfrm rot="-5400000">
              <a:off x="-853" y="887576"/>
              <a:ext cx="17639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0" name="Shape 20"/>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1" name="Shape 21"/>
            <p:cNvCxnSpPr/>
            <p:nvPr/>
          </p:nvCxnSpPr>
          <p:spPr>
            <a:xfrm rot="-5400000">
              <a:off x="636516" y="709726"/>
              <a:ext cx="14085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2" name="Shape 22"/>
            <p:cNvCxnSpPr/>
            <p:nvPr/>
          </p:nvCxnSpPr>
          <p:spPr>
            <a:xfrm rot="-5400000">
              <a:off x="972228" y="603961"/>
              <a:ext cx="11967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3" name="Shape 23"/>
            <p:cNvCxnSpPr/>
            <p:nvPr/>
          </p:nvCxnSpPr>
          <p:spPr>
            <a:xfrm rot="-5400000">
              <a:off x="1278236" y="527761"/>
              <a:ext cx="10443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4" name="Shape 24"/>
            <p:cNvCxnSpPr/>
            <p:nvPr/>
          </p:nvCxnSpPr>
          <p:spPr>
            <a:xfrm rot="-5400000">
              <a:off x="1590398" y="440776"/>
              <a:ext cx="8795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5" name="Shape 25"/>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6" name="Shape 26"/>
            <p:cNvCxnSpPr/>
            <p:nvPr/>
          </p:nvCxnSpPr>
          <p:spPr>
            <a:xfrm rot="-5400000">
              <a:off x="2198066" y="292493"/>
              <a:ext cx="5834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7" name="Shape 27"/>
            <p:cNvCxnSpPr/>
            <p:nvPr/>
          </p:nvCxnSpPr>
          <p:spPr>
            <a:xfrm rot="-5400000">
              <a:off x="2521027" y="199376"/>
              <a:ext cx="3972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8" name="Shape 28"/>
            <p:cNvCxnSpPr/>
            <p:nvPr/>
          </p:nvCxnSpPr>
          <p:spPr>
            <a:xfrm rot="-5400000">
              <a:off x="2801688" y="148627"/>
              <a:ext cx="2954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29" name="Shape 29"/>
            <p:cNvCxnSpPr/>
            <p:nvPr/>
          </p:nvCxnSpPr>
          <p:spPr>
            <a:xfrm rot="-5400000">
              <a:off x="3079242" y="102444"/>
              <a:ext cx="2015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30" name="Shape 30"/>
            <p:cNvCxnSpPr/>
            <p:nvPr/>
          </p:nvCxnSpPr>
          <p:spPr>
            <a:xfrm rot="-5400000">
              <a:off x="3324762" y="85076"/>
              <a:ext cx="168600" cy="1500"/>
            </a:xfrm>
            <a:prstGeom prst="straightConnector1">
              <a:avLst/>
            </a:prstGeom>
            <a:noFill/>
            <a:ln cap="flat" cmpd="sng" w="12700">
              <a:solidFill>
                <a:srgbClr val="B7CCE4">
                  <a:alpha val="53725"/>
                </a:srgbClr>
              </a:solidFill>
              <a:prstDash val="solid"/>
              <a:round/>
              <a:headEnd len="med" w="med" type="none"/>
              <a:tailEnd len="med" w="med" type="none"/>
            </a:ln>
          </p:spPr>
        </p:cxnSp>
      </p:grpSp>
      <p:sp>
        <p:nvSpPr>
          <p:cNvPr id="31" name="Shape 31"/>
          <p:cNvSpPr txBox="1"/>
          <p:nvPr>
            <p:ph type="title"/>
          </p:nvPr>
        </p:nvSpPr>
        <p:spPr>
          <a:xfrm>
            <a:off x="457200" y="205978"/>
            <a:ext cx="8229600" cy="857400"/>
          </a:xfrm>
          <a:prstGeom prst="rect">
            <a:avLst/>
          </a:prstGeom>
          <a:noFill/>
          <a:ln>
            <a:noFill/>
          </a:ln>
        </p:spPr>
        <p:txBody>
          <a:bodyPr anchorCtr="0" anchor="b" bIns="91425" lIns="91425" rIns="91425" tIns="91425"/>
          <a:lstStyle>
            <a:lvl1pPr>
              <a:spcBef>
                <a:spcPts val="0"/>
              </a:spcBef>
              <a:buClr>
                <a:schemeClr val="lt1"/>
              </a:buClr>
              <a:buSzPct val="100000"/>
              <a:buNone/>
              <a:defRPr sz="4400">
                <a:solidFill>
                  <a:schemeClr val="lt1"/>
                </a:solidFill>
              </a:defRPr>
            </a:lvl1pPr>
            <a:lvl2pPr>
              <a:spcBef>
                <a:spcPts val="0"/>
              </a:spcBef>
              <a:buClr>
                <a:schemeClr val="lt1"/>
              </a:buClr>
              <a:buSzPct val="100000"/>
              <a:buNone/>
              <a:defRPr sz="4400">
                <a:solidFill>
                  <a:schemeClr val="lt1"/>
                </a:solidFill>
              </a:defRPr>
            </a:lvl2pPr>
            <a:lvl3pPr>
              <a:spcBef>
                <a:spcPts val="0"/>
              </a:spcBef>
              <a:buClr>
                <a:schemeClr val="lt1"/>
              </a:buClr>
              <a:buSzPct val="100000"/>
              <a:buNone/>
              <a:defRPr sz="4400">
                <a:solidFill>
                  <a:schemeClr val="lt1"/>
                </a:solidFill>
              </a:defRPr>
            </a:lvl3pPr>
            <a:lvl4pPr>
              <a:spcBef>
                <a:spcPts val="0"/>
              </a:spcBef>
              <a:buClr>
                <a:schemeClr val="lt1"/>
              </a:buClr>
              <a:buSzPct val="100000"/>
              <a:buNone/>
              <a:defRPr sz="4400">
                <a:solidFill>
                  <a:schemeClr val="lt1"/>
                </a:solidFill>
              </a:defRPr>
            </a:lvl4pPr>
            <a:lvl5pPr>
              <a:spcBef>
                <a:spcPts val="0"/>
              </a:spcBef>
              <a:buClr>
                <a:schemeClr val="lt1"/>
              </a:buClr>
              <a:buSzPct val="100000"/>
              <a:buNone/>
              <a:defRPr sz="4400">
                <a:solidFill>
                  <a:schemeClr val="lt1"/>
                </a:solidFill>
              </a:defRPr>
            </a:lvl5pPr>
            <a:lvl6pPr>
              <a:spcBef>
                <a:spcPts val="0"/>
              </a:spcBef>
              <a:buClr>
                <a:schemeClr val="lt1"/>
              </a:buClr>
              <a:buSzPct val="100000"/>
              <a:buNone/>
              <a:defRPr sz="4400">
                <a:solidFill>
                  <a:schemeClr val="lt1"/>
                </a:solidFill>
              </a:defRPr>
            </a:lvl6pPr>
            <a:lvl7pPr>
              <a:spcBef>
                <a:spcPts val="0"/>
              </a:spcBef>
              <a:buClr>
                <a:schemeClr val="lt1"/>
              </a:buClr>
              <a:buSzPct val="100000"/>
              <a:buNone/>
              <a:defRPr sz="4400">
                <a:solidFill>
                  <a:schemeClr val="lt1"/>
                </a:solidFill>
              </a:defRPr>
            </a:lvl7pPr>
            <a:lvl8pPr>
              <a:spcBef>
                <a:spcPts val="0"/>
              </a:spcBef>
              <a:buClr>
                <a:schemeClr val="lt1"/>
              </a:buClr>
              <a:buSzPct val="100000"/>
              <a:buNone/>
              <a:defRPr sz="4400">
                <a:solidFill>
                  <a:schemeClr val="lt1"/>
                </a:solidFill>
              </a:defRPr>
            </a:lvl8pPr>
            <a:lvl9pPr>
              <a:spcBef>
                <a:spcPts val="0"/>
              </a:spcBef>
              <a:buClr>
                <a:schemeClr val="lt1"/>
              </a:buClr>
              <a:buSzPct val="100000"/>
              <a:buNone/>
              <a:defRPr sz="4400">
                <a:solidFill>
                  <a:schemeClr val="lt1"/>
                </a:solidFill>
              </a:defRPr>
            </a:lvl9pPr>
          </a:lstStyle>
          <a:p/>
        </p:txBody>
      </p:sp>
      <p:sp>
        <p:nvSpPr>
          <p:cNvPr id="32" name="Shape 32"/>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a:spcBef>
                <a:spcPts val="0"/>
              </a:spcBef>
              <a:buClr>
                <a:schemeClr val="dk2"/>
              </a:buClr>
              <a:buSzPct val="100000"/>
              <a:defRPr sz="1800">
                <a:solidFill>
                  <a:schemeClr val="dk2"/>
                </a:solidFill>
              </a:defRPr>
            </a:lvl1pPr>
            <a:lvl2pPr>
              <a:spcBef>
                <a:spcPts val="360"/>
              </a:spcBef>
              <a:buClr>
                <a:schemeClr val="dk2"/>
              </a:buClr>
              <a:buSzPct val="100000"/>
              <a:defRPr sz="1800">
                <a:solidFill>
                  <a:schemeClr val="dk2"/>
                </a:solidFill>
              </a:defRPr>
            </a:lvl2pPr>
            <a:lvl3pPr>
              <a:spcBef>
                <a:spcPts val="360"/>
              </a:spcBef>
              <a:buClr>
                <a:schemeClr val="dk2"/>
              </a:buClr>
              <a:buSzPct val="100000"/>
              <a:defRPr sz="1800">
                <a:solidFill>
                  <a:schemeClr val="dk2"/>
                </a:solidFill>
              </a:defRPr>
            </a:lvl3pPr>
            <a:lvl4pPr>
              <a:spcBef>
                <a:spcPts val="360"/>
              </a:spcBef>
              <a:buClr>
                <a:schemeClr val="dk2"/>
              </a:buClr>
              <a:buSzPct val="100000"/>
              <a:defRPr sz="1800">
                <a:solidFill>
                  <a:schemeClr val="dk2"/>
                </a:solidFill>
              </a:defRPr>
            </a:lvl4pPr>
            <a:lvl5pPr>
              <a:spcBef>
                <a:spcPts val="360"/>
              </a:spcBef>
              <a:buClr>
                <a:schemeClr val="dk2"/>
              </a:buClr>
              <a:buSzPct val="100000"/>
              <a:defRPr sz="1800">
                <a:solidFill>
                  <a:schemeClr val="dk2"/>
                </a:solidFill>
              </a:defRPr>
            </a:lvl5pPr>
            <a:lvl6pPr>
              <a:spcBef>
                <a:spcPts val="360"/>
              </a:spcBef>
              <a:buClr>
                <a:schemeClr val="dk2"/>
              </a:buClr>
              <a:buSzPct val="100000"/>
              <a:defRPr sz="1800">
                <a:solidFill>
                  <a:schemeClr val="dk2"/>
                </a:solidFill>
              </a:defRPr>
            </a:lvl6pPr>
            <a:lvl7pPr>
              <a:spcBef>
                <a:spcPts val="360"/>
              </a:spcBef>
              <a:buClr>
                <a:schemeClr val="dk2"/>
              </a:buClr>
              <a:buSzPct val="100000"/>
              <a:defRPr sz="1800">
                <a:solidFill>
                  <a:schemeClr val="dk2"/>
                </a:solidFill>
              </a:defRPr>
            </a:lvl7pPr>
            <a:lvl8pPr>
              <a:spcBef>
                <a:spcPts val="360"/>
              </a:spcBef>
              <a:buClr>
                <a:schemeClr val="dk2"/>
              </a:buClr>
              <a:buSzPct val="100000"/>
              <a:defRPr sz="1800">
                <a:solidFill>
                  <a:schemeClr val="dk2"/>
                </a:solidFill>
              </a:defRPr>
            </a:lvl8pPr>
            <a:lvl9pPr>
              <a:spcBef>
                <a:spcPts val="360"/>
              </a:spcBef>
              <a:buClr>
                <a:schemeClr val="dk2"/>
              </a:buClr>
              <a:buSzPct val="100000"/>
              <a:defRPr sz="1800">
                <a:solidFill>
                  <a:schemeClr val="dk2"/>
                </a:solidFill>
              </a:defRPr>
            </a:lvl9pPr>
          </a:lstStyle>
          <a:p/>
        </p:txBody>
      </p:sp>
      <p:grpSp>
        <p:nvGrpSpPr>
          <p:cNvPr id="33" name="Shape 33"/>
          <p:cNvGrpSpPr/>
          <p:nvPr/>
        </p:nvGrpSpPr>
        <p:grpSpPr>
          <a:xfrm rot="10800000">
            <a:off x="5734187" y="3035893"/>
            <a:ext cx="3409812" cy="2107677"/>
            <a:chOff x="0" y="1493"/>
            <a:chExt cx="3409812" cy="2810236"/>
          </a:xfrm>
        </p:grpSpPr>
        <p:cxnSp>
          <p:nvCxnSpPr>
            <p:cNvPr id="34" name="Shape 34"/>
            <p:cNvCxnSpPr/>
            <p:nvPr/>
          </p:nvCxnSpPr>
          <p:spPr>
            <a:xfrm>
              <a:off x="0" y="245542"/>
              <a:ext cx="32510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35" name="Shape 35"/>
            <p:cNvCxnSpPr/>
            <p:nvPr/>
          </p:nvCxnSpPr>
          <p:spPr>
            <a:xfrm rot="-5400000">
              <a:off x="-1212177" y="1407880"/>
              <a:ext cx="28062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36" name="Shape 36"/>
            <p:cNvCxnSpPr/>
            <p:nvPr/>
          </p:nvCxnSpPr>
          <p:spPr>
            <a:xfrm>
              <a:off x="0" y="474143"/>
              <a:ext cx="26669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37" name="Shape 37"/>
            <p:cNvCxnSpPr/>
            <p:nvPr/>
          </p:nvCxnSpPr>
          <p:spPr>
            <a:xfrm>
              <a:off x="0" y="702743"/>
              <a:ext cx="21675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38" name="Shape 38"/>
            <p:cNvCxnSpPr/>
            <p:nvPr/>
          </p:nvCxnSpPr>
          <p:spPr>
            <a:xfrm>
              <a:off x="0" y="931342"/>
              <a:ext cx="18626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39" name="Shape 39"/>
            <p:cNvCxnSpPr/>
            <p:nvPr/>
          </p:nvCxnSpPr>
          <p:spPr>
            <a:xfrm>
              <a:off x="0" y="1159942"/>
              <a:ext cx="14900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0" name="Shape 40"/>
            <p:cNvCxnSpPr/>
            <p:nvPr/>
          </p:nvCxnSpPr>
          <p:spPr>
            <a:xfrm>
              <a:off x="0" y="1388542"/>
              <a:ext cx="12191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1" name="Shape 41"/>
            <p:cNvCxnSpPr/>
            <p:nvPr/>
          </p:nvCxnSpPr>
          <p:spPr>
            <a:xfrm>
              <a:off x="0" y="1617142"/>
              <a:ext cx="9905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2" name="Shape 42"/>
            <p:cNvCxnSpPr/>
            <p:nvPr/>
          </p:nvCxnSpPr>
          <p:spPr>
            <a:xfrm>
              <a:off x="0" y="1845742"/>
              <a:ext cx="7452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3" name="Shape 43"/>
            <p:cNvCxnSpPr/>
            <p:nvPr/>
          </p:nvCxnSpPr>
          <p:spPr>
            <a:xfrm>
              <a:off x="0" y="2074342"/>
              <a:ext cx="5333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4" name="Shape 44"/>
            <p:cNvCxnSpPr/>
            <p:nvPr/>
          </p:nvCxnSpPr>
          <p:spPr>
            <a:xfrm>
              <a:off x="0" y="2302943"/>
              <a:ext cx="2624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5" name="Shape 45"/>
            <p:cNvCxnSpPr/>
            <p:nvPr/>
          </p:nvCxnSpPr>
          <p:spPr>
            <a:xfrm rot="-5400000">
              <a:off x="-814261" y="1238115"/>
              <a:ext cx="24683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6" name="Shape 46"/>
            <p:cNvCxnSpPr/>
            <p:nvPr/>
          </p:nvCxnSpPr>
          <p:spPr>
            <a:xfrm rot="-5400000">
              <a:off x="-357712" y="1014527"/>
              <a:ext cx="20180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7" name="Shape 47"/>
            <p:cNvCxnSpPr/>
            <p:nvPr/>
          </p:nvCxnSpPr>
          <p:spPr>
            <a:xfrm rot="-5400000">
              <a:off x="-853" y="887576"/>
              <a:ext cx="17639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8" name="Shape 48"/>
            <p:cNvCxnSpPr/>
            <p:nvPr/>
          </p:nvCxnSpPr>
          <p:spPr>
            <a:xfrm rot="-5400000">
              <a:off x="326307" y="790194"/>
              <a:ext cx="15693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49" name="Shape 49"/>
            <p:cNvCxnSpPr/>
            <p:nvPr/>
          </p:nvCxnSpPr>
          <p:spPr>
            <a:xfrm rot="-5400000">
              <a:off x="636516" y="709726"/>
              <a:ext cx="14085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50" name="Shape 50"/>
            <p:cNvCxnSpPr/>
            <p:nvPr/>
          </p:nvCxnSpPr>
          <p:spPr>
            <a:xfrm rot="-5400000">
              <a:off x="972228" y="603961"/>
              <a:ext cx="11967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51" name="Shape 51"/>
            <p:cNvCxnSpPr/>
            <p:nvPr/>
          </p:nvCxnSpPr>
          <p:spPr>
            <a:xfrm rot="-5400000">
              <a:off x="1278236" y="527761"/>
              <a:ext cx="10443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52" name="Shape 52"/>
            <p:cNvCxnSpPr/>
            <p:nvPr/>
          </p:nvCxnSpPr>
          <p:spPr>
            <a:xfrm rot="-5400000">
              <a:off x="1590398" y="440776"/>
              <a:ext cx="8795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53" name="Shape 53"/>
            <p:cNvCxnSpPr/>
            <p:nvPr/>
          </p:nvCxnSpPr>
          <p:spPr>
            <a:xfrm rot="-5400000">
              <a:off x="1883657" y="377227"/>
              <a:ext cx="7527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54" name="Shape 54"/>
            <p:cNvCxnSpPr/>
            <p:nvPr/>
          </p:nvCxnSpPr>
          <p:spPr>
            <a:xfrm rot="-5400000">
              <a:off x="2198066" y="292493"/>
              <a:ext cx="5834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55" name="Shape 55"/>
            <p:cNvCxnSpPr/>
            <p:nvPr/>
          </p:nvCxnSpPr>
          <p:spPr>
            <a:xfrm rot="-5400000">
              <a:off x="2521027" y="199376"/>
              <a:ext cx="397200"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56" name="Shape 56"/>
            <p:cNvCxnSpPr/>
            <p:nvPr/>
          </p:nvCxnSpPr>
          <p:spPr>
            <a:xfrm rot="-5400000">
              <a:off x="2801688" y="148627"/>
              <a:ext cx="2954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57" name="Shape 57"/>
            <p:cNvCxnSpPr/>
            <p:nvPr/>
          </p:nvCxnSpPr>
          <p:spPr>
            <a:xfrm rot="-5400000">
              <a:off x="3079242" y="102444"/>
              <a:ext cx="201599" cy="1500"/>
            </a:xfrm>
            <a:prstGeom prst="straightConnector1">
              <a:avLst/>
            </a:prstGeom>
            <a:noFill/>
            <a:ln cap="flat" cmpd="sng" w="12700">
              <a:solidFill>
                <a:srgbClr val="B7CCE4">
                  <a:alpha val="53725"/>
                </a:srgbClr>
              </a:solidFill>
              <a:prstDash val="solid"/>
              <a:round/>
              <a:headEnd len="med" w="med" type="none"/>
              <a:tailEnd len="med" w="med" type="none"/>
            </a:ln>
          </p:spPr>
        </p:cxnSp>
        <p:cxnSp>
          <p:nvCxnSpPr>
            <p:cNvPr id="58" name="Shape 58"/>
            <p:cNvCxnSpPr/>
            <p:nvPr/>
          </p:nvCxnSpPr>
          <p:spPr>
            <a:xfrm rot="-5400000">
              <a:off x="3324762" y="85076"/>
              <a:ext cx="168600" cy="1500"/>
            </a:xfrm>
            <a:prstGeom prst="straightConnector1">
              <a:avLst/>
            </a:prstGeom>
            <a:noFill/>
            <a:ln cap="flat" cmpd="sng" w="12700">
              <a:solidFill>
                <a:srgbClr val="B7CCE4">
                  <a:alpha val="53725"/>
                </a:srgbClr>
              </a:solidFill>
              <a:prstDash val="solid"/>
              <a:round/>
              <a:headEnd len="med" w="med" type="none"/>
              <a:tailEnd len="med" w="med" type="none"/>
            </a:ln>
          </p:spPr>
        </p:cxnSp>
      </p:grpSp>
      <p:sp>
        <p:nvSpPr>
          <p:cNvPr id="59" name="Shape 59"/>
          <p:cNvSpPr txBox="1"/>
          <p:nvPr>
            <p:ph idx="12" type="sldNum"/>
          </p:nvPr>
        </p:nvSpPr>
        <p:spPr>
          <a:xfrm>
            <a:off x="8425675" y="4622075"/>
            <a:ext cx="548699" cy="521400"/>
          </a:xfrm>
          <a:prstGeom prst="rect">
            <a:avLst/>
          </a:prstGeom>
          <a:noFill/>
          <a:ln>
            <a:noFill/>
          </a:ln>
        </p:spPr>
        <p:txBody>
          <a:bodyPr anchorCtr="0" anchor="ctr" bIns="91425" lIns="91425" rIns="91425" tIns="91425">
            <a:noAutofit/>
          </a:bodyPr>
          <a:lstStyle>
            <a:lvl1pPr algn="r">
              <a:spcBef>
                <a:spcPts val="0"/>
              </a:spcBef>
              <a:buNone/>
              <a:defRPr sz="1300">
                <a:solidFill>
                  <a:schemeClr val="dk2"/>
                </a:solidFill>
              </a:defRPr>
            </a:lvl1pPr>
          </a:lstStyle>
          <a:p>
            <a:pPr>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2.png"/><Relationship Id="rId4" Type="http://schemas.openxmlformats.org/officeDocument/2006/relationships/image" Target="../media/image0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0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06.jpg"/><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0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topjtag.com/prob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0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10.jpg"/><Relationship Id="rId9" Type="http://schemas.openxmlformats.org/officeDocument/2006/relationships/image" Target="../media/image17.png"/><Relationship Id="rId5" Type="http://schemas.openxmlformats.org/officeDocument/2006/relationships/image" Target="../media/image11.jpg"/><Relationship Id="rId6" Type="http://schemas.openxmlformats.org/officeDocument/2006/relationships/image" Target="../media/image16.jpg"/><Relationship Id="rId7" Type="http://schemas.openxmlformats.org/officeDocument/2006/relationships/image" Target="../media/image15.png"/><Relationship Id="rId8"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www.xilinx.com/support/documentation/data_sheets/ds123.pdf" TargetMode="External"/><Relationship Id="rId4" Type="http://schemas.openxmlformats.org/officeDocument/2006/relationships/image" Target="../media/image29.png"/><Relationship Id="rId5"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www.xilinx.com/support/documentation/application_notes/xapp452.pdf" TargetMode="External"/><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bsdl.info/details.htm?sid=2902289ac50b33bd88ca59b002289d77" TargetMode="External"/><Relationship Id="rId4" Type="http://schemas.openxmlformats.org/officeDocument/2006/relationships/image" Target="../media/image48.png"/><Relationship Id="rId5"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5.png"/><Relationship Id="rId4" Type="http://schemas.openxmlformats.org/officeDocument/2006/relationships/image" Target="../media/image46.png"/><Relationship Id="rId5"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5.jpg"/><Relationship Id="rId4" Type="http://schemas.openxmlformats.org/officeDocument/2006/relationships/image" Target="../media/image0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www.xilinx.com/support/documentation/data_sheets/ds312.pdf"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www.unallocatedspace.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ctrTitle"/>
          </p:nvPr>
        </p:nvSpPr>
        <p:spPr>
          <a:xfrm>
            <a:off x="685800" y="1699932"/>
            <a:ext cx="6400799" cy="1000499"/>
          </a:xfrm>
          <a:prstGeom prst="rect">
            <a:avLst/>
          </a:prstGeom>
        </p:spPr>
        <p:txBody>
          <a:bodyPr anchorCtr="0" anchor="b" bIns="91425" lIns="91425" rIns="91425" tIns="91425">
            <a:noAutofit/>
          </a:bodyPr>
          <a:lstStyle/>
          <a:p>
            <a:pPr>
              <a:spcBef>
                <a:spcPts val="0"/>
              </a:spcBef>
              <a:buNone/>
            </a:pPr>
            <a:r>
              <a:rPr lang="en"/>
              <a:t>Reverse Engineering PCBs with JTAG</a:t>
            </a:r>
          </a:p>
        </p:txBody>
      </p:sp>
      <p:sp>
        <p:nvSpPr>
          <p:cNvPr id="97" name="Shape 97"/>
          <p:cNvSpPr txBox="1"/>
          <p:nvPr>
            <p:ph idx="1" type="subTitle"/>
          </p:nvPr>
        </p:nvSpPr>
        <p:spPr>
          <a:xfrm>
            <a:off x="685800" y="2700338"/>
            <a:ext cx="6400799" cy="675299"/>
          </a:xfrm>
          <a:prstGeom prst="rect">
            <a:avLst/>
          </a:prstGeom>
        </p:spPr>
        <p:txBody>
          <a:bodyPr anchorCtr="0" anchor="t" bIns="91425" lIns="91425" rIns="91425" tIns="91425">
            <a:noAutofit/>
          </a:bodyPr>
          <a:lstStyle/>
          <a:p>
            <a:pPr lvl="0" rtl="0">
              <a:spcBef>
                <a:spcPts val="0"/>
              </a:spcBef>
              <a:buClr>
                <a:schemeClr val="dk1"/>
              </a:buClr>
              <a:buSzPct val="45833"/>
              <a:buFont typeface="Arial"/>
              <a:buNone/>
            </a:pPr>
            <a:r>
              <a:rPr lang="en"/>
              <a:t>Unallocated Space Minicon (July 2015)</a:t>
            </a:r>
          </a:p>
          <a:p>
            <a:pPr lvl="0">
              <a:spcBef>
                <a:spcPts val="0"/>
              </a:spcBef>
              <a:buClr>
                <a:schemeClr val="dk1"/>
              </a:buClr>
              <a:buSzPct val="45833"/>
              <a:buFont typeface="Arial"/>
              <a:buNone/>
            </a:pPr>
            <a:r>
              <a:rPr lang="en"/>
              <a:t>David Protzman</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57" name="Shape 157"/>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Taking a look at the ATMega 328P datasheet you’ll find out that the 6th pin from the top (look at the notch) on the left is PD4</a:t>
            </a:r>
          </a:p>
          <a:p>
            <a:pPr lvl="0">
              <a:spcBef>
                <a:spcPts val="0"/>
              </a:spcBef>
              <a:buNone/>
            </a:pPr>
            <a:r>
              <a:t/>
            </a:r>
            <a:endParaRPr/>
          </a:p>
        </p:txBody>
      </p:sp>
      <p:pic>
        <p:nvPicPr>
          <p:cNvPr id="158" name="Shape 158"/>
          <p:cNvPicPr preferRelativeResize="0"/>
          <p:nvPr/>
        </p:nvPicPr>
        <p:blipFill rotWithShape="1">
          <a:blip r:embed="rId3">
            <a:alphaModFix/>
          </a:blip>
          <a:srcRect b="5287" l="9869" r="6131" t="11957"/>
          <a:stretch/>
        </p:blipFill>
        <p:spPr>
          <a:xfrm>
            <a:off x="85912" y="2055299"/>
            <a:ext cx="4488875" cy="2892974"/>
          </a:xfrm>
          <a:prstGeom prst="rect">
            <a:avLst/>
          </a:prstGeom>
          <a:noFill/>
          <a:ln>
            <a:noFill/>
          </a:ln>
        </p:spPr>
      </p:pic>
      <p:pic>
        <p:nvPicPr>
          <p:cNvPr id="159" name="Shape 159"/>
          <p:cNvPicPr preferRelativeResize="0"/>
          <p:nvPr/>
        </p:nvPicPr>
        <p:blipFill rotWithShape="1">
          <a:blip r:embed="rId4">
            <a:alphaModFix/>
          </a:blip>
          <a:srcRect b="0" l="0" r="0" t="7158"/>
          <a:stretch/>
        </p:blipFill>
        <p:spPr>
          <a:xfrm>
            <a:off x="4663425" y="2051425"/>
            <a:ext cx="4347050" cy="2900725"/>
          </a:xfrm>
          <a:prstGeom prst="rect">
            <a:avLst/>
          </a:prstGeom>
          <a:noFill/>
          <a:ln>
            <a:noFill/>
          </a:ln>
        </p:spPr>
      </p:pic>
      <p:sp>
        <p:nvSpPr>
          <p:cNvPr id="160" name="Shape 160"/>
          <p:cNvSpPr/>
          <p:nvPr/>
        </p:nvSpPr>
        <p:spPr>
          <a:xfrm>
            <a:off x="300450" y="3104125"/>
            <a:ext cx="1814700" cy="228299"/>
          </a:xfrm>
          <a:prstGeom prst="rect">
            <a:avLst/>
          </a:prstGeom>
          <a:noFill/>
          <a:ln cap="flat" cmpd="sng" w="1905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1" name="Shape 161"/>
          <p:cNvSpPr/>
          <p:nvPr/>
        </p:nvSpPr>
        <p:spPr>
          <a:xfrm>
            <a:off x="7733275" y="3674975"/>
            <a:ext cx="156000" cy="144299"/>
          </a:xfrm>
          <a:prstGeom prst="rect">
            <a:avLst/>
          </a:prstGeom>
          <a:noFill/>
          <a:ln cap="flat" cmpd="sng" w="1905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2" name="Shape 162"/>
          <p:cNvSpPr/>
          <p:nvPr/>
        </p:nvSpPr>
        <p:spPr>
          <a:xfrm>
            <a:off x="2223246" y="1995475"/>
            <a:ext cx="336599" cy="228299"/>
          </a:xfrm>
          <a:prstGeom prst="rect">
            <a:avLst/>
          </a:prstGeom>
          <a:no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3" name="Shape 163"/>
          <p:cNvSpPr/>
          <p:nvPr/>
        </p:nvSpPr>
        <p:spPr>
          <a:xfrm>
            <a:off x="8444498" y="3848350"/>
            <a:ext cx="156000" cy="228299"/>
          </a:xfrm>
          <a:prstGeom prst="rect">
            <a:avLst/>
          </a:prstGeom>
          <a:noFill/>
          <a:ln cap="flat" cmpd="sng" w="19050">
            <a:solidFill>
              <a:srgbClr val="FF99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69" name="Shape 16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Looking up what pins on the ATMega 328P map to which Arduino pins</a:t>
            </a:r>
          </a:p>
          <a:p>
            <a:pPr indent="-342900" lvl="1" marL="914400" rtl="0">
              <a:spcBef>
                <a:spcPts val="0"/>
              </a:spcBef>
              <a:buClr>
                <a:schemeClr val="dk2"/>
              </a:buClr>
              <a:buSzPct val="100000"/>
              <a:buFont typeface="Courier New"/>
              <a:buChar char="o"/>
            </a:pPr>
            <a:r>
              <a:rPr lang="en"/>
              <a:t>(Just Googled “arduino pinout”)</a:t>
            </a:r>
          </a:p>
          <a:p>
            <a:pPr indent="-342900" lvl="0" marL="457200">
              <a:spcBef>
                <a:spcPts val="0"/>
              </a:spcBef>
              <a:buClr>
                <a:schemeClr val="dk2"/>
              </a:buClr>
              <a:buSzPct val="100000"/>
              <a:buFont typeface="Arial"/>
              <a:buChar char="●"/>
            </a:pPr>
            <a:r>
              <a:rPr lang="en"/>
              <a:t>Pin 6 is digital pin #4!</a:t>
            </a:r>
          </a:p>
        </p:txBody>
      </p:sp>
      <p:pic>
        <p:nvPicPr>
          <p:cNvPr id="170" name="Shape 170"/>
          <p:cNvPicPr preferRelativeResize="0"/>
          <p:nvPr/>
        </p:nvPicPr>
        <p:blipFill>
          <a:blip r:embed="rId3">
            <a:alphaModFix/>
          </a:blip>
          <a:stretch>
            <a:fillRect/>
          </a:stretch>
        </p:blipFill>
        <p:spPr>
          <a:xfrm>
            <a:off x="3250750" y="1922475"/>
            <a:ext cx="4547300" cy="3221025"/>
          </a:xfrm>
          <a:prstGeom prst="rect">
            <a:avLst/>
          </a:prstGeom>
          <a:noFill/>
          <a:ln>
            <a:noFill/>
          </a:ln>
        </p:spPr>
      </p:pic>
      <p:sp>
        <p:nvSpPr>
          <p:cNvPr id="171" name="Shape 171"/>
          <p:cNvSpPr/>
          <p:nvPr/>
        </p:nvSpPr>
        <p:spPr>
          <a:xfrm>
            <a:off x="3611275" y="3512725"/>
            <a:ext cx="1730399" cy="156299"/>
          </a:xfrm>
          <a:prstGeom prst="rect">
            <a:avLst/>
          </a:prstGeom>
          <a:noFill/>
          <a:ln cap="flat" cmpd="sng" w="19050">
            <a:solidFill>
              <a:srgbClr val="93C47D"/>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172" name="Shape 172"/>
          <p:cNvCxnSpPr>
            <a:endCxn id="171" idx="1"/>
          </p:cNvCxnSpPr>
          <p:nvPr/>
        </p:nvCxnSpPr>
        <p:spPr>
          <a:xfrm>
            <a:off x="2673775" y="2274775"/>
            <a:ext cx="937500" cy="13161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78" name="Shape 178"/>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That’s one method of figuring out what connects to what</a:t>
            </a:r>
          </a:p>
          <a:p>
            <a:pPr indent="-342900" lvl="0" marL="457200">
              <a:spcBef>
                <a:spcPts val="0"/>
              </a:spcBef>
              <a:buClr>
                <a:schemeClr val="dk2"/>
              </a:buClr>
              <a:buSzPct val="100000"/>
              <a:buFont typeface="Arial"/>
              <a:buChar char="●"/>
            </a:pPr>
            <a:r>
              <a:rPr lang="en"/>
              <a:t>Another easy method is to use a multimeter</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84" name="Shape 184"/>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Caution:</a:t>
            </a:r>
          </a:p>
          <a:p>
            <a:pPr indent="-342900" lvl="1" marL="914400" rtl="0">
              <a:spcBef>
                <a:spcPts val="0"/>
              </a:spcBef>
              <a:buClr>
                <a:schemeClr val="dk2"/>
              </a:buClr>
              <a:buSzPct val="100000"/>
              <a:buFont typeface="Courier New"/>
              <a:buChar char="o"/>
            </a:pPr>
            <a:r>
              <a:rPr lang="en"/>
              <a:t>Your multimeter outputs a certain voltage in order to determine resistance or continuity</a:t>
            </a:r>
          </a:p>
          <a:p>
            <a:pPr indent="-342900" lvl="1" marL="914400" rtl="0">
              <a:spcBef>
                <a:spcPts val="0"/>
              </a:spcBef>
              <a:buClr>
                <a:schemeClr val="dk2"/>
              </a:buClr>
              <a:buSzPct val="100000"/>
              <a:buFont typeface="Courier New"/>
              <a:buChar char="o"/>
            </a:pPr>
            <a:r>
              <a:rPr lang="en"/>
              <a:t>This voltage might be higher than the components you are poking can handle</a:t>
            </a:r>
          </a:p>
          <a:p>
            <a:pPr indent="-342900" lvl="0" marL="457200">
              <a:spcBef>
                <a:spcPts val="0"/>
              </a:spcBef>
              <a:buClr>
                <a:schemeClr val="dk2"/>
              </a:buClr>
              <a:buSzPct val="100000"/>
              <a:buFont typeface="Arial"/>
              <a:buChar char="●"/>
            </a:pPr>
            <a:r>
              <a:rPr lang="en"/>
              <a:t>Even so, I’ve never had an issue with it, so you should be safe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90" name="Shape 190"/>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We’ll use the Arduino one more time for this exercise since it’s easy to use</a:t>
            </a:r>
          </a:p>
          <a:p>
            <a:pPr indent="-342900" lvl="0" marL="457200" rtl="0">
              <a:spcBef>
                <a:spcPts val="0"/>
              </a:spcBef>
              <a:buClr>
                <a:schemeClr val="dk2"/>
              </a:buClr>
              <a:buSzPct val="100000"/>
              <a:buFont typeface="Arial"/>
              <a:buChar char="●"/>
            </a:pPr>
            <a:r>
              <a:rPr lang="en"/>
              <a:t>Look at digital pins 2 and 3</a:t>
            </a:r>
          </a:p>
          <a:p>
            <a:pPr indent="-342900" lvl="0" marL="457200">
              <a:spcBef>
                <a:spcPts val="0"/>
              </a:spcBef>
              <a:buClr>
                <a:schemeClr val="dk2"/>
              </a:buClr>
              <a:buSzPct val="100000"/>
              <a:buFont typeface="Arial"/>
              <a:buChar char="●"/>
            </a:pPr>
            <a:r>
              <a:rPr lang="en"/>
              <a:t>No trace is visible on top</a:t>
            </a:r>
          </a:p>
        </p:txBody>
      </p:sp>
      <p:pic>
        <p:nvPicPr>
          <p:cNvPr id="191" name="Shape 191"/>
          <p:cNvPicPr preferRelativeResize="0"/>
          <p:nvPr/>
        </p:nvPicPr>
        <p:blipFill rotWithShape="1">
          <a:blip r:embed="rId3">
            <a:alphaModFix/>
          </a:blip>
          <a:srcRect b="0" l="0" r="0" t="7158"/>
          <a:stretch/>
        </p:blipFill>
        <p:spPr>
          <a:xfrm>
            <a:off x="4304850" y="1914400"/>
            <a:ext cx="4839149" cy="3229100"/>
          </a:xfrm>
          <a:prstGeom prst="rect">
            <a:avLst/>
          </a:prstGeom>
          <a:noFill/>
          <a:ln>
            <a:noFill/>
          </a:ln>
        </p:spPr>
      </p:pic>
      <p:sp>
        <p:nvSpPr>
          <p:cNvPr id="192" name="Shape 192"/>
          <p:cNvSpPr/>
          <p:nvPr/>
        </p:nvSpPr>
        <p:spPr>
          <a:xfrm>
            <a:off x="8039725" y="1914400"/>
            <a:ext cx="270299" cy="384599"/>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98" name="Shape 198"/>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Flip the board over and see if there is a trace there</a:t>
            </a:r>
          </a:p>
          <a:p>
            <a:pPr indent="-342900" lvl="0" marL="457200" rtl="0">
              <a:spcBef>
                <a:spcPts val="0"/>
              </a:spcBef>
              <a:buClr>
                <a:schemeClr val="dk2"/>
              </a:buClr>
              <a:buSzPct val="100000"/>
              <a:buFont typeface="Arial"/>
              <a:buChar char="●"/>
            </a:pPr>
            <a:r>
              <a:rPr lang="en"/>
              <a:t>There is, but it stops</a:t>
            </a:r>
          </a:p>
          <a:p>
            <a:pPr indent="-342900" lvl="0" marL="457200">
              <a:spcBef>
                <a:spcPts val="0"/>
              </a:spcBef>
              <a:buClr>
                <a:schemeClr val="dk2"/>
              </a:buClr>
              <a:buSzPct val="100000"/>
              <a:buFont typeface="Arial"/>
              <a:buChar char="●"/>
            </a:pPr>
            <a:r>
              <a:rPr lang="en"/>
              <a:t>It’s connected to a ‘via’</a:t>
            </a:r>
          </a:p>
        </p:txBody>
      </p:sp>
      <p:pic>
        <p:nvPicPr>
          <p:cNvPr id="199" name="Shape 199"/>
          <p:cNvPicPr preferRelativeResize="0"/>
          <p:nvPr/>
        </p:nvPicPr>
        <p:blipFill rotWithShape="1">
          <a:blip r:embed="rId3">
            <a:alphaModFix/>
          </a:blip>
          <a:srcRect b="0" l="0" r="0" t="7458"/>
          <a:stretch/>
        </p:blipFill>
        <p:spPr>
          <a:xfrm>
            <a:off x="4182500" y="1700025"/>
            <a:ext cx="4961499" cy="344347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205" name="Shape 20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Vias are holes in the PCB that connect different layers together</a:t>
            </a:r>
          </a:p>
          <a:p>
            <a:pPr indent="-342900" lvl="0" marL="457200" rtl="0">
              <a:spcBef>
                <a:spcPts val="0"/>
              </a:spcBef>
              <a:buClr>
                <a:schemeClr val="dk2"/>
              </a:buClr>
              <a:buSzPct val="100000"/>
              <a:buFont typeface="Arial"/>
              <a:buChar char="●"/>
            </a:pPr>
            <a:r>
              <a:rPr lang="en"/>
              <a:t>This trace goes from the bottom of the board to the top</a:t>
            </a:r>
          </a:p>
          <a:p>
            <a:pPr indent="-342900" lvl="0" marL="457200" rtl="0">
              <a:spcBef>
                <a:spcPts val="0"/>
              </a:spcBef>
              <a:buClr>
                <a:schemeClr val="dk2"/>
              </a:buClr>
              <a:buSzPct val="100000"/>
              <a:buFont typeface="Arial"/>
              <a:buChar char="●"/>
            </a:pPr>
            <a:r>
              <a:rPr lang="en"/>
              <a:t>It’s sometimes difficult to tell exactly which via is the right one when you flip the board over</a:t>
            </a:r>
          </a:p>
          <a:p>
            <a:pPr indent="-342900" lvl="0" marL="457200" rtl="0">
              <a:spcBef>
                <a:spcPts val="0"/>
              </a:spcBef>
              <a:buClr>
                <a:schemeClr val="dk2"/>
              </a:buClr>
              <a:buSzPct val="100000"/>
              <a:buFont typeface="Arial"/>
              <a:buChar char="●"/>
            </a:pPr>
            <a:r>
              <a:rPr lang="en"/>
              <a:t>A multimeter comes in really handy at this point</a:t>
            </a:r>
          </a:p>
          <a:p>
            <a:pPr lvl="0">
              <a:spcBef>
                <a:spcPts val="0"/>
              </a:spcBef>
              <a:buNone/>
            </a:pPr>
            <a:r>
              <a:t/>
            </a:r>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211" name="Shape 21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Set your multimeter to ohms (or continuity/beep mode if you have it)</a:t>
            </a:r>
          </a:p>
          <a:p>
            <a:pPr indent="-342900" lvl="0" marL="457200" rtl="0">
              <a:spcBef>
                <a:spcPts val="0"/>
              </a:spcBef>
              <a:buClr>
                <a:schemeClr val="dk2"/>
              </a:buClr>
              <a:buSzPct val="100000"/>
              <a:buFont typeface="Arial"/>
              <a:buChar char="●"/>
            </a:pPr>
            <a:r>
              <a:rPr lang="en"/>
              <a:t>Connect one probe to digital pin #2</a:t>
            </a:r>
          </a:p>
          <a:p>
            <a:pPr indent="-342900" lvl="1" marL="914400" rtl="0">
              <a:spcBef>
                <a:spcPts val="0"/>
              </a:spcBef>
              <a:buClr>
                <a:schemeClr val="dk2"/>
              </a:buClr>
              <a:buSzPct val="100000"/>
              <a:buFont typeface="Courier New"/>
              <a:buChar char="o"/>
            </a:pPr>
            <a:r>
              <a:rPr lang="en"/>
              <a:t>You might have to touch the probe to the point on the bottom of the board where the header attaches</a:t>
            </a:r>
          </a:p>
          <a:p>
            <a:pPr indent="-342900" lvl="0" marL="457200" rtl="0">
              <a:spcBef>
                <a:spcPts val="0"/>
              </a:spcBef>
              <a:buClr>
                <a:schemeClr val="dk2"/>
              </a:buClr>
              <a:buSzPct val="100000"/>
              <a:buFont typeface="Arial"/>
              <a:buChar char="●"/>
            </a:pPr>
            <a:r>
              <a:rPr lang="en"/>
              <a:t>Connect the other end to one of the two vias on top of the board just above the switch</a:t>
            </a:r>
          </a:p>
        </p:txBody>
      </p:sp>
      <p:pic>
        <p:nvPicPr>
          <p:cNvPr id="212" name="Shape 212"/>
          <p:cNvPicPr preferRelativeResize="0"/>
          <p:nvPr/>
        </p:nvPicPr>
        <p:blipFill rotWithShape="1">
          <a:blip r:embed="rId3">
            <a:alphaModFix/>
          </a:blip>
          <a:srcRect b="27122" l="0" r="0" t="7156"/>
          <a:stretch/>
        </p:blipFill>
        <p:spPr>
          <a:xfrm>
            <a:off x="3193200" y="2857775"/>
            <a:ext cx="4839149" cy="2285724"/>
          </a:xfrm>
          <a:prstGeom prst="rect">
            <a:avLst/>
          </a:prstGeom>
          <a:noFill/>
          <a:ln>
            <a:noFill/>
          </a:ln>
        </p:spPr>
      </p:pic>
      <p:sp>
        <p:nvSpPr>
          <p:cNvPr id="213" name="Shape 213"/>
          <p:cNvSpPr/>
          <p:nvPr/>
        </p:nvSpPr>
        <p:spPr>
          <a:xfrm>
            <a:off x="6687750" y="3831175"/>
            <a:ext cx="552900" cy="366599"/>
          </a:xfrm>
          <a:prstGeom prst="rect">
            <a:avLst/>
          </a:prstGeom>
          <a:noFill/>
          <a:ln cap="flat" cmpd="sng" w="1905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219" name="Shape 21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Here is an example of using something to give the probe access to the pin in question</a:t>
            </a:r>
          </a:p>
          <a:p>
            <a:pPr indent="-342900" lvl="0" marL="457200" rtl="0">
              <a:spcBef>
                <a:spcPts val="0"/>
              </a:spcBef>
              <a:buClr>
                <a:schemeClr val="dk2"/>
              </a:buClr>
              <a:buSzPct val="100000"/>
              <a:buFont typeface="Arial"/>
              <a:buChar char="●"/>
            </a:pPr>
            <a:r>
              <a:rPr lang="en"/>
              <a:t>A resistor is plugged into the female header and now the probe can be connected to the bottom side of the resistor</a:t>
            </a:r>
          </a:p>
          <a:p>
            <a:pPr indent="-342900" lvl="1" marL="914400">
              <a:spcBef>
                <a:spcPts val="0"/>
              </a:spcBef>
              <a:buClr>
                <a:schemeClr val="dk2"/>
              </a:buClr>
              <a:buSzPct val="100000"/>
              <a:buFont typeface="Courier New"/>
              <a:buChar char="o"/>
            </a:pPr>
            <a:r>
              <a:rPr lang="en"/>
              <a:t>Don’t use the top as that adds resistance!</a:t>
            </a:r>
          </a:p>
        </p:txBody>
      </p:sp>
      <p:pic>
        <p:nvPicPr>
          <p:cNvPr id="220" name="Shape 220"/>
          <p:cNvPicPr preferRelativeResize="0"/>
          <p:nvPr/>
        </p:nvPicPr>
        <p:blipFill rotWithShape="1">
          <a:blip r:embed="rId3">
            <a:alphaModFix/>
          </a:blip>
          <a:srcRect b="26932" l="28028" r="17559" t="11082"/>
          <a:stretch/>
        </p:blipFill>
        <p:spPr>
          <a:xfrm>
            <a:off x="2301049" y="2730749"/>
            <a:ext cx="3765325" cy="2412751"/>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226" name="Shape 226"/>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Here is an example of testing for a connection between pin #2 and the rightmost via</a:t>
            </a:r>
          </a:p>
          <a:p>
            <a:pPr indent="-342900" lvl="1" marL="914400" rtl="0">
              <a:spcBef>
                <a:spcPts val="0"/>
              </a:spcBef>
              <a:buClr>
                <a:schemeClr val="dk2"/>
              </a:buClr>
              <a:buSzPct val="100000"/>
              <a:buFont typeface="Courier New"/>
              <a:buChar char="o"/>
            </a:pPr>
            <a:r>
              <a:rPr lang="en"/>
              <a:t>Done using one hand which is why it looks awkward…</a:t>
            </a:r>
          </a:p>
          <a:p>
            <a:pPr indent="-342900" lvl="0" marL="457200" rtl="0">
              <a:spcBef>
                <a:spcPts val="0"/>
              </a:spcBef>
              <a:buClr>
                <a:schemeClr val="dk2"/>
              </a:buClr>
              <a:buSzPct val="100000"/>
              <a:buFont typeface="Arial"/>
              <a:buChar char="●"/>
            </a:pPr>
            <a:r>
              <a:rPr lang="en"/>
              <a:t>Also shown is what my (analog) multimeter shows</a:t>
            </a:r>
          </a:p>
          <a:p>
            <a:pPr indent="-342900" lvl="1" marL="914400" rtl="0">
              <a:spcBef>
                <a:spcPts val="0"/>
              </a:spcBef>
              <a:buClr>
                <a:schemeClr val="dk2"/>
              </a:buClr>
              <a:buSzPct val="100000"/>
              <a:buFont typeface="Courier New"/>
              <a:buChar char="o"/>
            </a:pPr>
            <a:r>
              <a:rPr lang="en"/>
              <a:t>Which is no resistance!</a:t>
            </a:r>
          </a:p>
        </p:txBody>
      </p:sp>
      <p:pic>
        <p:nvPicPr>
          <p:cNvPr id="227" name="Shape 227"/>
          <p:cNvPicPr preferRelativeResize="0"/>
          <p:nvPr/>
        </p:nvPicPr>
        <p:blipFill rotWithShape="1">
          <a:blip r:embed="rId3">
            <a:alphaModFix/>
          </a:blip>
          <a:srcRect b="4116" l="17278" r="31126" t="21318"/>
          <a:stretch/>
        </p:blipFill>
        <p:spPr>
          <a:xfrm>
            <a:off x="4763449" y="2977825"/>
            <a:ext cx="2664027" cy="2165676"/>
          </a:xfrm>
          <a:prstGeom prst="rect">
            <a:avLst/>
          </a:prstGeom>
          <a:noFill/>
          <a:ln>
            <a:noFill/>
          </a:ln>
        </p:spPr>
      </p:pic>
      <p:pic>
        <p:nvPicPr>
          <p:cNvPr id="228" name="Shape 228"/>
          <p:cNvPicPr preferRelativeResize="0"/>
          <p:nvPr/>
        </p:nvPicPr>
        <p:blipFill rotWithShape="1">
          <a:blip r:embed="rId4">
            <a:alphaModFix/>
          </a:blip>
          <a:srcRect b="22721" l="10997" r="28971" t="15197"/>
          <a:stretch/>
        </p:blipFill>
        <p:spPr>
          <a:xfrm rot="-5400000">
            <a:off x="6810317" y="2809815"/>
            <a:ext cx="2950851" cy="1716526"/>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Agenda</a:t>
            </a:r>
          </a:p>
        </p:txBody>
      </p:sp>
      <p:sp>
        <p:nvSpPr>
          <p:cNvPr id="103" name="Shape 103"/>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Why reverse engineer boards?</a:t>
            </a:r>
          </a:p>
          <a:p>
            <a:pPr indent="-342900" lvl="0" marL="457200" rtl="0">
              <a:spcBef>
                <a:spcPts val="0"/>
              </a:spcBef>
              <a:buClr>
                <a:schemeClr val="dk2"/>
              </a:buClr>
              <a:buSzPct val="100000"/>
              <a:buFont typeface="Arial"/>
              <a:buChar char="●"/>
            </a:pPr>
            <a:r>
              <a:rPr lang="en"/>
              <a:t>Reverse engineering the hard way</a:t>
            </a:r>
          </a:p>
          <a:p>
            <a:pPr indent="-342900" lvl="0" marL="457200" rtl="0">
              <a:spcBef>
                <a:spcPts val="0"/>
              </a:spcBef>
              <a:buClr>
                <a:schemeClr val="dk2"/>
              </a:buClr>
              <a:buSzPct val="100000"/>
              <a:buFont typeface="Arial"/>
              <a:buChar char="●"/>
            </a:pPr>
            <a:r>
              <a:rPr lang="en"/>
              <a:t>What is JTAG?</a:t>
            </a:r>
          </a:p>
          <a:p>
            <a:pPr indent="-342900" lvl="0" marL="457200" rtl="0">
              <a:spcBef>
                <a:spcPts val="0"/>
              </a:spcBef>
              <a:buClr>
                <a:schemeClr val="dk2"/>
              </a:buClr>
              <a:buSzPct val="100000"/>
              <a:buFont typeface="Arial"/>
              <a:buChar char="●"/>
            </a:pPr>
            <a:r>
              <a:rPr lang="en"/>
              <a:t>Required equipment and software</a:t>
            </a:r>
          </a:p>
          <a:p>
            <a:pPr indent="-342900" lvl="0" marL="457200" rtl="0">
              <a:spcBef>
                <a:spcPts val="0"/>
              </a:spcBef>
              <a:buClr>
                <a:schemeClr val="dk2"/>
              </a:buClr>
              <a:buSzPct val="100000"/>
              <a:buFont typeface="Arial"/>
              <a:buChar char="●"/>
            </a:pPr>
            <a:r>
              <a:rPr lang="en"/>
              <a:t>Pinning out an FPGA RF board</a:t>
            </a:r>
          </a:p>
          <a:p>
            <a:pPr indent="-342900" lvl="1" marL="914400" rtl="0">
              <a:spcBef>
                <a:spcPts val="0"/>
              </a:spcBef>
              <a:buClr>
                <a:schemeClr val="dk2"/>
              </a:buClr>
              <a:buSzPct val="100000"/>
              <a:buFont typeface="Courier New"/>
              <a:buChar char="o"/>
            </a:pPr>
            <a:r>
              <a:rPr lang="en"/>
              <a:t>Will contain live demo</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234" name="Shape 234"/>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In this situation you are looking for no resistance</a:t>
            </a:r>
          </a:p>
          <a:p>
            <a:pPr indent="-342900" lvl="0" marL="457200" rtl="0">
              <a:spcBef>
                <a:spcPts val="0"/>
              </a:spcBef>
              <a:buClr>
                <a:schemeClr val="dk2"/>
              </a:buClr>
              <a:buSzPct val="100000"/>
              <a:buFont typeface="Arial"/>
              <a:buChar char="●"/>
            </a:pPr>
            <a:r>
              <a:rPr lang="en"/>
              <a:t>Sometimes a little resistance is expected</a:t>
            </a:r>
          </a:p>
          <a:p>
            <a:pPr indent="-342900" lvl="0" marL="457200" rtl="0">
              <a:spcBef>
                <a:spcPts val="0"/>
              </a:spcBef>
              <a:buClr>
                <a:schemeClr val="dk2"/>
              </a:buClr>
              <a:buSzPct val="100000"/>
              <a:buFont typeface="Arial"/>
              <a:buChar char="●"/>
            </a:pPr>
            <a:r>
              <a:rPr lang="en"/>
              <a:t>In those cases you want to hunt down whatever is causing the resistance</a:t>
            </a:r>
          </a:p>
          <a:p>
            <a:pPr indent="-342900" lvl="1" marL="914400" rtl="0">
              <a:spcBef>
                <a:spcPts val="0"/>
              </a:spcBef>
              <a:buClr>
                <a:schemeClr val="dk2"/>
              </a:buClr>
              <a:buSzPct val="100000"/>
              <a:buFont typeface="Courier New"/>
              <a:buChar char="o"/>
            </a:pPr>
            <a:r>
              <a:rPr lang="en"/>
              <a:t>Most likely a resistor, capacitor, or some other passive component</a:t>
            </a:r>
          </a:p>
          <a:p>
            <a:pPr indent="-342900" lvl="0" marL="457200" rtl="0">
              <a:spcBef>
                <a:spcPts val="0"/>
              </a:spcBef>
              <a:buClr>
                <a:schemeClr val="dk2"/>
              </a:buClr>
              <a:buSzPct val="100000"/>
              <a:buFont typeface="Arial"/>
              <a:buChar char="●"/>
            </a:pPr>
            <a:r>
              <a:rPr lang="en"/>
              <a:t>For fun, try checking the continuity of the other via</a:t>
            </a:r>
          </a:p>
          <a:p>
            <a:pPr indent="-342900" lvl="0" marL="457200" rtl="0">
              <a:spcBef>
                <a:spcPts val="0"/>
              </a:spcBef>
              <a:buClr>
                <a:schemeClr val="dk2"/>
              </a:buClr>
              <a:buSzPct val="100000"/>
              <a:buFont typeface="Arial"/>
              <a:buChar char="●"/>
            </a:pPr>
            <a:r>
              <a:rPr lang="en"/>
              <a:t>You should get infinite resistance since there is no connection</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240" name="Shape 240"/>
          <p:cNvSpPr txBox="1"/>
          <p:nvPr>
            <p:ph idx="1" type="body"/>
          </p:nvPr>
        </p:nvSpPr>
        <p:spPr>
          <a:xfrm>
            <a:off x="457200" y="1278525"/>
            <a:ext cx="4490399"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last step here is to figure out where the top of the via connects</a:t>
            </a:r>
          </a:p>
          <a:p>
            <a:pPr indent="-342900" lvl="0" marL="457200" rtl="0">
              <a:spcBef>
                <a:spcPts val="0"/>
              </a:spcBef>
              <a:buClr>
                <a:schemeClr val="dk2"/>
              </a:buClr>
              <a:buSzPct val="100000"/>
              <a:buFont typeface="Arial"/>
              <a:buChar char="●"/>
            </a:pPr>
            <a:r>
              <a:rPr lang="en"/>
              <a:t>In this case it’s a little obscured by the switch</a:t>
            </a:r>
          </a:p>
          <a:p>
            <a:pPr indent="-342900" lvl="0" marL="457200" rtl="0">
              <a:spcBef>
                <a:spcPts val="0"/>
              </a:spcBef>
              <a:buClr>
                <a:schemeClr val="dk2"/>
              </a:buClr>
              <a:buSzPct val="100000"/>
              <a:buFont typeface="Arial"/>
              <a:buChar char="●"/>
            </a:pPr>
            <a:r>
              <a:rPr lang="en"/>
              <a:t>But, if you look closely you’ll see that the trace goes almost straight through the bottom of the switch and lands at pin 4 of the ATMega 328P</a:t>
            </a:r>
          </a:p>
          <a:p>
            <a:pPr indent="-342900" lvl="1" marL="914400" rtl="0">
              <a:spcBef>
                <a:spcPts val="0"/>
              </a:spcBef>
              <a:buClr>
                <a:schemeClr val="dk2"/>
              </a:buClr>
              <a:buSzPct val="100000"/>
              <a:buFont typeface="Courier New"/>
              <a:buChar char="o"/>
            </a:pPr>
            <a:r>
              <a:rPr lang="en"/>
              <a:t>The image isn’t all that clear :(</a:t>
            </a:r>
          </a:p>
          <a:p>
            <a:pPr indent="-342900" lvl="0" marL="457200">
              <a:spcBef>
                <a:spcPts val="0"/>
              </a:spcBef>
              <a:buClr>
                <a:schemeClr val="dk2"/>
              </a:buClr>
              <a:buSzPct val="100000"/>
              <a:buFont typeface="Arial"/>
              <a:buChar char="●"/>
            </a:pPr>
            <a:r>
              <a:rPr lang="en"/>
              <a:t>Testing that connection with a multimeter should show zero resistance</a:t>
            </a:r>
          </a:p>
        </p:txBody>
      </p:sp>
      <p:pic>
        <p:nvPicPr>
          <p:cNvPr id="241" name="Shape 241"/>
          <p:cNvPicPr preferRelativeResize="0"/>
          <p:nvPr/>
        </p:nvPicPr>
        <p:blipFill rotWithShape="1">
          <a:blip r:embed="rId3">
            <a:alphaModFix/>
          </a:blip>
          <a:srcRect b="9593" l="17127" r="46468" t="29263"/>
          <a:stretch/>
        </p:blipFill>
        <p:spPr>
          <a:xfrm>
            <a:off x="4947550" y="1178825"/>
            <a:ext cx="4196451" cy="3964676"/>
          </a:xfrm>
          <a:prstGeom prst="rect">
            <a:avLst/>
          </a:prstGeom>
          <a:noFill/>
          <a:ln>
            <a:noFill/>
          </a:ln>
        </p:spPr>
      </p:pic>
      <p:cxnSp>
        <p:nvCxnSpPr>
          <p:cNvPr id="242" name="Shape 242"/>
          <p:cNvCxnSpPr/>
          <p:nvPr/>
        </p:nvCxnSpPr>
        <p:spPr>
          <a:xfrm flipH="1" rot="10800000">
            <a:off x="5088125" y="3116899"/>
            <a:ext cx="1119899" cy="61500"/>
          </a:xfrm>
          <a:prstGeom prst="straightConnector1">
            <a:avLst/>
          </a:prstGeom>
          <a:noFill/>
          <a:ln cap="flat" cmpd="sng" w="38100">
            <a:solidFill>
              <a:srgbClr val="F3F3F3"/>
            </a:solidFill>
            <a:prstDash val="solid"/>
            <a:round/>
            <a:headEnd len="lg" w="lg" type="none"/>
            <a:tailEnd len="lg" w="lg" type="triangle"/>
          </a:ln>
        </p:spPr>
      </p:cxnSp>
      <p:cxnSp>
        <p:nvCxnSpPr>
          <p:cNvPr id="243" name="Shape 243"/>
          <p:cNvCxnSpPr/>
          <p:nvPr/>
        </p:nvCxnSpPr>
        <p:spPr>
          <a:xfrm flipH="1" rot="10800000">
            <a:off x="5191300" y="2223374"/>
            <a:ext cx="1119899" cy="61500"/>
          </a:xfrm>
          <a:prstGeom prst="straightConnector1">
            <a:avLst/>
          </a:prstGeom>
          <a:noFill/>
          <a:ln cap="flat" cmpd="sng" w="38100">
            <a:solidFill>
              <a:srgbClr val="F3F3F3"/>
            </a:solidFill>
            <a:prstDash val="solid"/>
            <a:round/>
            <a:headEnd len="lg" w="lg" type="none"/>
            <a:tailEnd len="lg" w="lg" type="triangle"/>
          </a:ln>
        </p:spPr>
      </p:cxn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249" name="Shape 24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Okay, so that’s it for manually finding connections</a:t>
            </a:r>
          </a:p>
          <a:p>
            <a:pPr indent="-342900" lvl="0" marL="457200" rtl="0">
              <a:spcBef>
                <a:spcPts val="0"/>
              </a:spcBef>
              <a:buClr>
                <a:schemeClr val="dk2"/>
              </a:buClr>
              <a:buSzPct val="100000"/>
              <a:buFont typeface="Arial"/>
              <a:buChar char="●"/>
            </a:pPr>
            <a:r>
              <a:rPr lang="en"/>
              <a:t>This presentation is really about using JTAG to accomplish this</a:t>
            </a:r>
          </a:p>
          <a:p>
            <a:pPr indent="-342900" lvl="0" marL="457200">
              <a:spcBef>
                <a:spcPts val="0"/>
              </a:spcBef>
              <a:buClr>
                <a:schemeClr val="dk2"/>
              </a:buClr>
              <a:buSzPct val="100000"/>
              <a:buFont typeface="Arial"/>
              <a:buChar char="●"/>
            </a:pPr>
            <a:r>
              <a:rPr lang="en"/>
              <a:t>So, let’s get to the JTAG-y goodness!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What is JTAG</a:t>
            </a:r>
          </a:p>
        </p:txBody>
      </p:sp>
      <p:sp>
        <p:nvSpPr>
          <p:cNvPr id="255" name="Shape 25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JTAG stands for Joint Test Action Group</a:t>
            </a:r>
          </a:p>
          <a:p>
            <a:pPr indent="-342900" lvl="1" marL="914400" rtl="0">
              <a:spcBef>
                <a:spcPts val="0"/>
              </a:spcBef>
              <a:buClr>
                <a:schemeClr val="dk2"/>
              </a:buClr>
              <a:buSzPct val="100000"/>
              <a:buFont typeface="Courier New"/>
              <a:buChar char="o"/>
            </a:pPr>
            <a:r>
              <a:rPr lang="en"/>
              <a:t>IEEE 1149.1</a:t>
            </a:r>
          </a:p>
          <a:p>
            <a:pPr indent="-342900" lvl="0" marL="457200" rtl="0">
              <a:spcBef>
                <a:spcPts val="0"/>
              </a:spcBef>
              <a:buClr>
                <a:schemeClr val="dk2"/>
              </a:buClr>
              <a:buSzPct val="100000"/>
              <a:buFont typeface="Arial"/>
              <a:buChar char="●"/>
            </a:pPr>
            <a:r>
              <a:rPr lang="en"/>
              <a:t>The idea of JTAG is to be able to test a chip after manufacturing to determine if there are flaws</a:t>
            </a:r>
          </a:p>
          <a:p>
            <a:pPr indent="-342900" lvl="0" marL="457200" rtl="0">
              <a:spcBef>
                <a:spcPts val="0"/>
              </a:spcBef>
              <a:buClr>
                <a:schemeClr val="dk2"/>
              </a:buClr>
              <a:buSzPct val="100000"/>
              <a:buFont typeface="Arial"/>
              <a:buChar char="●"/>
            </a:pPr>
            <a:r>
              <a:rPr lang="en"/>
              <a:t>It uses a simple 4 (or more) pin serial interface</a:t>
            </a:r>
          </a:p>
          <a:p>
            <a:pPr indent="-342900" lvl="1" marL="914400">
              <a:spcBef>
                <a:spcPts val="0"/>
              </a:spcBef>
              <a:buClr>
                <a:schemeClr val="dk2"/>
              </a:buClr>
              <a:buSzPct val="100000"/>
              <a:buFont typeface="Courier New"/>
              <a:buChar char="o"/>
            </a:pPr>
            <a:r>
              <a:rPr lang="en"/>
              <a:t>Sort of like SPI</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What is JTAG</a:t>
            </a:r>
          </a:p>
        </p:txBody>
      </p:sp>
      <p:sp>
        <p:nvSpPr>
          <p:cNvPr id="261" name="Shape 26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most common JTAG interfaces have the following 4 pins:</a:t>
            </a:r>
          </a:p>
          <a:p>
            <a:pPr indent="-342900" lvl="1" marL="914400" rtl="0">
              <a:spcBef>
                <a:spcPts val="0"/>
              </a:spcBef>
              <a:buClr>
                <a:schemeClr val="dk2"/>
              </a:buClr>
              <a:buSzPct val="100000"/>
              <a:buFont typeface="Courier New"/>
              <a:buChar char="o"/>
            </a:pPr>
            <a:r>
              <a:rPr lang="en"/>
              <a:t>TMS (Test Mode Select): Determines the next step through the state machine (more on this later)</a:t>
            </a:r>
          </a:p>
          <a:p>
            <a:pPr indent="-342900" lvl="1" marL="914400" rtl="0">
              <a:spcBef>
                <a:spcPts val="0"/>
              </a:spcBef>
              <a:buClr>
                <a:schemeClr val="dk2"/>
              </a:buClr>
              <a:buSzPct val="100000"/>
              <a:buFont typeface="Courier New"/>
              <a:buChar char="o"/>
            </a:pPr>
            <a:r>
              <a:rPr lang="en"/>
              <a:t>TCK (Test Clock): Clocks the serial lines</a:t>
            </a:r>
          </a:p>
          <a:p>
            <a:pPr indent="-342900" lvl="1" marL="914400" rtl="0">
              <a:spcBef>
                <a:spcPts val="0"/>
              </a:spcBef>
              <a:buClr>
                <a:schemeClr val="dk2"/>
              </a:buClr>
              <a:buSzPct val="100000"/>
              <a:buFont typeface="Courier New"/>
              <a:buChar char="o"/>
            </a:pPr>
            <a:r>
              <a:rPr lang="en"/>
              <a:t>TDO (Test Data Out): Data leaving the JTAG device</a:t>
            </a:r>
          </a:p>
          <a:p>
            <a:pPr indent="-342900" lvl="1" marL="914400">
              <a:spcBef>
                <a:spcPts val="0"/>
              </a:spcBef>
              <a:buClr>
                <a:schemeClr val="dk2"/>
              </a:buClr>
              <a:buSzPct val="100000"/>
              <a:buFont typeface="Courier New"/>
              <a:buChar char="o"/>
            </a:pPr>
            <a:r>
              <a:rPr lang="en"/>
              <a:t>TDI (Test Data In): Data entering the JTAG device</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What is JTAG</a:t>
            </a:r>
          </a:p>
        </p:txBody>
      </p:sp>
      <p:sp>
        <p:nvSpPr>
          <p:cNvPr id="267" name="Shape 267"/>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As mentioned in the last slide, there is a JTAG state machine</a:t>
            </a:r>
          </a:p>
          <a:p>
            <a:pPr indent="-342900" lvl="0" marL="457200" rtl="0">
              <a:spcBef>
                <a:spcPts val="0"/>
              </a:spcBef>
              <a:buClr>
                <a:schemeClr val="dk2"/>
              </a:buClr>
              <a:buSzPct val="100000"/>
              <a:buFont typeface="Arial"/>
              <a:buChar char="●"/>
            </a:pPr>
            <a:r>
              <a:rPr lang="en"/>
              <a:t>Consists of two chains:</a:t>
            </a:r>
          </a:p>
          <a:p>
            <a:pPr indent="-342900" lvl="1" marL="914400" rtl="0">
              <a:spcBef>
                <a:spcPts val="0"/>
              </a:spcBef>
              <a:buClr>
                <a:schemeClr val="dk2"/>
              </a:buClr>
              <a:buSzPct val="100000"/>
              <a:buFont typeface="Courier New"/>
              <a:buChar char="o"/>
            </a:pPr>
            <a:r>
              <a:rPr lang="en"/>
              <a:t>DR (Data Register)</a:t>
            </a:r>
          </a:p>
          <a:p>
            <a:pPr indent="-342900" lvl="1" marL="914400" rtl="0">
              <a:spcBef>
                <a:spcPts val="0"/>
              </a:spcBef>
              <a:buClr>
                <a:schemeClr val="dk2"/>
              </a:buClr>
              <a:buSzPct val="100000"/>
              <a:buFont typeface="Courier New"/>
              <a:buChar char="o"/>
            </a:pPr>
            <a:r>
              <a:rPr lang="en"/>
              <a:t>IR (Instruction Register)</a:t>
            </a:r>
          </a:p>
          <a:p>
            <a:pPr indent="-342900" lvl="0" marL="457200" rtl="0">
              <a:spcBef>
                <a:spcPts val="0"/>
              </a:spcBef>
              <a:buClr>
                <a:schemeClr val="dk2"/>
              </a:buClr>
              <a:buSzPct val="100000"/>
              <a:buFont typeface="Arial"/>
              <a:buChar char="●"/>
            </a:pPr>
            <a:r>
              <a:rPr lang="en"/>
              <a:t>TMS controls movement between                                                               each state</a:t>
            </a:r>
          </a:p>
          <a:p>
            <a:pPr indent="-342900" lvl="0" marL="457200" rtl="0">
              <a:spcBef>
                <a:spcPts val="0"/>
              </a:spcBef>
              <a:buClr>
                <a:schemeClr val="dk2"/>
              </a:buClr>
              <a:buSzPct val="100000"/>
              <a:buFont typeface="Arial"/>
              <a:buChar char="●"/>
            </a:pPr>
            <a:r>
              <a:rPr lang="en"/>
              <a:t>All actions take place on the rising                                                                      edge of the TCK input</a:t>
            </a:r>
          </a:p>
          <a:p>
            <a:pPr indent="-342900" lvl="0" marL="457200" rtl="0">
              <a:spcBef>
                <a:spcPts val="0"/>
              </a:spcBef>
              <a:buClr>
                <a:schemeClr val="dk2"/>
              </a:buClr>
              <a:buSzPct val="100000"/>
              <a:buFont typeface="Arial"/>
              <a:buChar char="●"/>
            </a:pPr>
            <a:r>
              <a:rPr lang="en"/>
              <a:t>This entire chain is just one big                                                                 shift register!</a:t>
            </a:r>
          </a:p>
          <a:p>
            <a:pPr indent="-342900" lvl="0" marL="457200">
              <a:spcBef>
                <a:spcPts val="0"/>
              </a:spcBef>
              <a:buClr>
                <a:schemeClr val="dk2"/>
              </a:buClr>
              <a:buSzPct val="100000"/>
              <a:buFont typeface="Arial"/>
              <a:buChar char="●"/>
            </a:pPr>
            <a:r>
              <a:rPr lang="en"/>
              <a:t>Something is always clocked out                                                                  of the TDO line, but it might not be                                                                        of any use depending on the instr.</a:t>
            </a:r>
          </a:p>
        </p:txBody>
      </p:sp>
      <p:pic>
        <p:nvPicPr>
          <p:cNvPr id="268" name="Shape 268"/>
          <p:cNvPicPr preferRelativeResize="0"/>
          <p:nvPr/>
        </p:nvPicPr>
        <p:blipFill>
          <a:blip r:embed="rId3">
            <a:alphaModFix/>
          </a:blip>
          <a:stretch>
            <a:fillRect/>
          </a:stretch>
        </p:blipFill>
        <p:spPr>
          <a:xfrm>
            <a:off x="4636000" y="2341650"/>
            <a:ext cx="4508004" cy="28018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Hardware Requirements</a:t>
            </a:r>
          </a:p>
        </p:txBody>
      </p:sp>
      <p:sp>
        <p:nvSpPr>
          <p:cNvPr id="274" name="Shape 274"/>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You could create your own JTAG device using something like an Arduino, ARM, FPGA, CPLD, etc</a:t>
            </a:r>
          </a:p>
          <a:p>
            <a:pPr indent="-342900" lvl="0" marL="457200" rtl="0">
              <a:spcBef>
                <a:spcPts val="0"/>
              </a:spcBef>
              <a:buClr>
                <a:schemeClr val="dk2"/>
              </a:buClr>
              <a:buSzPct val="100000"/>
              <a:buFont typeface="Arial"/>
              <a:buChar char="●"/>
            </a:pPr>
            <a:r>
              <a:rPr lang="en"/>
              <a:t>But, there are ready made solutions that don’t cost all that much</a:t>
            </a:r>
          </a:p>
          <a:p>
            <a:pPr indent="-342900" lvl="1" marL="914400" rtl="0">
              <a:spcBef>
                <a:spcPts val="0"/>
              </a:spcBef>
              <a:buClr>
                <a:schemeClr val="dk2"/>
              </a:buClr>
              <a:buSzPct val="100000"/>
              <a:buFont typeface="Courier New"/>
              <a:buChar char="o"/>
            </a:pPr>
            <a:r>
              <a:rPr lang="en"/>
              <a:t>Though you will have to get them from China…</a:t>
            </a:r>
          </a:p>
          <a:p>
            <a:pPr indent="-342900" lvl="0" marL="457200" rtl="0">
              <a:spcBef>
                <a:spcPts val="0"/>
              </a:spcBef>
              <a:buClr>
                <a:schemeClr val="dk2"/>
              </a:buClr>
              <a:buSzPct val="100000"/>
              <a:buFont typeface="Arial"/>
              <a:buChar char="●"/>
            </a:pPr>
            <a:r>
              <a:rPr lang="en"/>
              <a:t>My personal favorites are:</a:t>
            </a:r>
          </a:p>
          <a:p>
            <a:pPr indent="-342900" lvl="1" marL="914400" rtl="0">
              <a:spcBef>
                <a:spcPts val="0"/>
              </a:spcBef>
              <a:buClr>
                <a:schemeClr val="dk2"/>
              </a:buClr>
              <a:buSzPct val="100000"/>
              <a:buFont typeface="Courier New"/>
              <a:buChar char="o"/>
            </a:pPr>
            <a:r>
              <a:rPr lang="en"/>
              <a:t>Altera USB Blaster</a:t>
            </a:r>
          </a:p>
          <a:p>
            <a:pPr indent="-342900" lvl="1" marL="914400">
              <a:spcBef>
                <a:spcPts val="0"/>
              </a:spcBef>
              <a:buClr>
                <a:schemeClr val="dk2"/>
              </a:buClr>
              <a:buSzPct val="100000"/>
              <a:buFont typeface="Courier New"/>
              <a:buChar char="o"/>
            </a:pPr>
            <a:r>
              <a:rPr lang="en"/>
              <a:t>Xilinx DLC9G</a:t>
            </a:r>
          </a:p>
        </p:txBody>
      </p:sp>
      <p:pic>
        <p:nvPicPr>
          <p:cNvPr id="275" name="Shape 275"/>
          <p:cNvPicPr preferRelativeResize="0"/>
          <p:nvPr/>
        </p:nvPicPr>
        <p:blipFill>
          <a:blip r:embed="rId3">
            <a:alphaModFix/>
          </a:blip>
          <a:stretch>
            <a:fillRect/>
          </a:stretch>
        </p:blipFill>
        <p:spPr>
          <a:xfrm>
            <a:off x="3789075" y="2489325"/>
            <a:ext cx="2710365" cy="2032774"/>
          </a:xfrm>
          <a:prstGeom prst="rect">
            <a:avLst/>
          </a:prstGeom>
          <a:noFill/>
          <a:ln>
            <a:noFill/>
          </a:ln>
        </p:spPr>
      </p:pic>
      <p:pic>
        <p:nvPicPr>
          <p:cNvPr id="276" name="Shape 276"/>
          <p:cNvPicPr preferRelativeResize="0"/>
          <p:nvPr/>
        </p:nvPicPr>
        <p:blipFill>
          <a:blip r:embed="rId4">
            <a:alphaModFix/>
          </a:blip>
          <a:stretch>
            <a:fillRect/>
          </a:stretch>
        </p:blipFill>
        <p:spPr>
          <a:xfrm>
            <a:off x="6470750" y="2489312"/>
            <a:ext cx="2673239" cy="2032775"/>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Hardware Requirements</a:t>
            </a:r>
          </a:p>
        </p:txBody>
      </p:sp>
      <p:sp>
        <p:nvSpPr>
          <p:cNvPr id="282" name="Shape 282"/>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Aside from the ease of use, it’s nice to have a ready made JTAG device because you will find more software packages that support them</a:t>
            </a:r>
          </a:p>
          <a:p>
            <a:pPr indent="-342900" lvl="0" marL="457200" rtl="0">
              <a:spcBef>
                <a:spcPts val="0"/>
              </a:spcBef>
              <a:buClr>
                <a:schemeClr val="dk2"/>
              </a:buClr>
              <a:buSzPct val="100000"/>
              <a:buFont typeface="Arial"/>
              <a:buChar char="●"/>
            </a:pPr>
            <a:r>
              <a:rPr lang="en"/>
              <a:t>Oh, and the better JTAG programmers are much faster than what you’ll make with an Arduino!</a:t>
            </a:r>
          </a:p>
          <a:p>
            <a:pPr indent="-342900" lvl="1" marL="914400" rtl="0">
              <a:spcBef>
                <a:spcPts val="0"/>
              </a:spcBef>
              <a:buClr>
                <a:schemeClr val="dk2"/>
              </a:buClr>
              <a:buSzPct val="100000"/>
              <a:buFont typeface="Courier New"/>
              <a:buChar char="o"/>
            </a:pPr>
            <a:r>
              <a:rPr lang="en"/>
              <a:t>The DLC9G can run up to 25 MHz which is pretty fast</a:t>
            </a:r>
          </a:p>
          <a:p>
            <a:pPr indent="-342900" lvl="0" marL="457200" rtl="0">
              <a:spcBef>
                <a:spcPts val="0"/>
              </a:spcBef>
              <a:buClr>
                <a:schemeClr val="dk2"/>
              </a:buClr>
              <a:buSzPct val="100000"/>
              <a:buFont typeface="Arial"/>
              <a:buChar char="●"/>
            </a:pPr>
            <a:r>
              <a:rPr lang="en"/>
              <a:t>Oddly, the Altera USB Blaster seems to be the most widely supported JTAG programmer for free tools</a:t>
            </a:r>
          </a:p>
          <a:p>
            <a:pPr indent="-342900" lvl="1" marL="914400">
              <a:spcBef>
                <a:spcPts val="0"/>
              </a:spcBef>
              <a:buClr>
                <a:schemeClr val="dk2"/>
              </a:buClr>
              <a:buSzPct val="100000"/>
              <a:buFont typeface="Courier New"/>
              <a:buChar char="o"/>
            </a:pPr>
            <a:r>
              <a:rPr lang="en"/>
              <a:t>Surely thought that Xilinx would win there...</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Hardware Requirements</a:t>
            </a:r>
          </a:p>
        </p:txBody>
      </p:sp>
      <p:sp>
        <p:nvSpPr>
          <p:cNvPr id="288" name="Shape 288"/>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A note about “JTAG Programmer”</a:t>
            </a:r>
          </a:p>
          <a:p>
            <a:pPr indent="-342900" lvl="1" marL="914400" rtl="0">
              <a:spcBef>
                <a:spcPts val="0"/>
              </a:spcBef>
              <a:buClr>
                <a:schemeClr val="dk2"/>
              </a:buClr>
              <a:buSzPct val="100000"/>
              <a:buFont typeface="Courier New"/>
              <a:buChar char="o"/>
            </a:pPr>
            <a:r>
              <a:rPr lang="en"/>
              <a:t>JTAG started as a way to test chips</a:t>
            </a:r>
          </a:p>
          <a:p>
            <a:pPr indent="-342900" lvl="1" marL="914400" rtl="0">
              <a:spcBef>
                <a:spcPts val="0"/>
              </a:spcBef>
              <a:buClr>
                <a:schemeClr val="dk2"/>
              </a:buClr>
              <a:buSzPct val="100000"/>
              <a:buFont typeface="Courier New"/>
              <a:buChar char="o"/>
            </a:pPr>
            <a:r>
              <a:rPr lang="en"/>
              <a:t>It was later used to actually program things like flash, CPLDs, FPGAs, CPUs, etc</a:t>
            </a:r>
          </a:p>
          <a:p>
            <a:pPr indent="-342900" lvl="1" marL="914400">
              <a:spcBef>
                <a:spcPts val="0"/>
              </a:spcBef>
              <a:buClr>
                <a:schemeClr val="dk2"/>
              </a:buClr>
              <a:buSzPct val="100000"/>
              <a:buFont typeface="Courier New"/>
              <a:buChar char="o"/>
            </a:pPr>
            <a:r>
              <a:rPr lang="en"/>
              <a:t>So, you will mostly see “JTAG programmer” even though they are more than simple programmers</a:t>
            </a:r>
          </a:p>
        </p:txBody>
      </p:sp>
      <p:sp>
        <p:nvSpPr>
          <p:cNvPr id="289" name="Shape 289"/>
          <p:cNvSpPr txBox="1"/>
          <p:nvPr/>
        </p:nvSpPr>
        <p:spPr>
          <a:xfrm>
            <a:off x="0" y="0"/>
            <a:ext cx="3000000" cy="3000000"/>
          </a:xfrm>
          <a:prstGeom prst="rect">
            <a:avLst/>
          </a:prstGeom>
          <a:noFill/>
          <a:ln>
            <a:noFill/>
          </a:ln>
        </p:spPr>
        <p:txBody>
          <a:bodyPr anchorCtr="0" anchor="ctr" bIns="91425" lIns="91425" rIns="91425" tIns="91425">
            <a:noAutofit/>
          </a:bodyPr>
          <a:lstStyle/>
          <a:p>
            <a:pPr lvl="0" rtl="0">
              <a:spcBef>
                <a:spcPts val="0"/>
              </a:spcBef>
              <a:buNone/>
            </a:pPr>
            <a:r>
              <a:rPr lang="en"/>
              <a:t> </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What is JTAG</a:t>
            </a:r>
          </a:p>
        </p:txBody>
      </p:sp>
      <p:sp>
        <p:nvSpPr>
          <p:cNvPr id="295" name="Shape 29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marR="0" rtl="0" algn="l">
              <a:lnSpc>
                <a:spcPct val="100000"/>
              </a:lnSpc>
              <a:spcBef>
                <a:spcPts val="0"/>
              </a:spcBef>
              <a:spcAft>
                <a:spcPts val="0"/>
              </a:spcAft>
              <a:buClr>
                <a:schemeClr val="dk2"/>
              </a:buClr>
              <a:buSzPct val="100000"/>
              <a:buFont typeface="Arial"/>
              <a:buChar char="●"/>
            </a:pPr>
            <a:r>
              <a:rPr lang="en"/>
              <a:t>There are 3 required JTAG instructions (all fall under “boundary scan”)</a:t>
            </a:r>
          </a:p>
          <a:p>
            <a:pPr indent="-342900" lvl="1" marL="914400" marR="0" rtl="0" algn="l">
              <a:lnSpc>
                <a:spcPct val="100000"/>
              </a:lnSpc>
              <a:spcBef>
                <a:spcPts val="0"/>
              </a:spcBef>
              <a:spcAft>
                <a:spcPts val="0"/>
              </a:spcAft>
              <a:buClr>
                <a:schemeClr val="dk2"/>
              </a:buClr>
              <a:buSzPct val="100000"/>
              <a:buFont typeface="Courier New"/>
              <a:buChar char="o"/>
            </a:pPr>
            <a:r>
              <a:rPr lang="en"/>
              <a:t>EXTEST</a:t>
            </a:r>
          </a:p>
          <a:p>
            <a:pPr indent="-342900" lvl="2" marL="1371600" marR="0" rtl="0" algn="l">
              <a:lnSpc>
                <a:spcPct val="100000"/>
              </a:lnSpc>
              <a:spcBef>
                <a:spcPts val="0"/>
              </a:spcBef>
              <a:spcAft>
                <a:spcPts val="0"/>
              </a:spcAft>
              <a:buClr>
                <a:schemeClr val="dk2"/>
              </a:buClr>
              <a:buSzPct val="100000"/>
              <a:buFont typeface="Wingdings"/>
              <a:buChar char="§"/>
            </a:pPr>
            <a:r>
              <a:rPr lang="en"/>
              <a:t>Meant for testing connections between devices</a:t>
            </a:r>
          </a:p>
          <a:p>
            <a:pPr indent="-342900" lvl="1" marL="914400" marR="0" rtl="0" algn="l">
              <a:lnSpc>
                <a:spcPct val="100000"/>
              </a:lnSpc>
              <a:spcBef>
                <a:spcPts val="0"/>
              </a:spcBef>
              <a:spcAft>
                <a:spcPts val="0"/>
              </a:spcAft>
              <a:buClr>
                <a:schemeClr val="dk2"/>
              </a:buClr>
              <a:buSzPct val="100000"/>
              <a:buFont typeface="Courier New"/>
              <a:buChar char="o"/>
            </a:pPr>
            <a:r>
              <a:rPr lang="en"/>
              <a:t>PRELOAD/SAMPLE</a:t>
            </a:r>
          </a:p>
          <a:p>
            <a:pPr indent="-342900" lvl="2" marL="1371600" marR="0" rtl="0" algn="l">
              <a:lnSpc>
                <a:spcPct val="100000"/>
              </a:lnSpc>
              <a:spcBef>
                <a:spcPts val="0"/>
              </a:spcBef>
              <a:spcAft>
                <a:spcPts val="0"/>
              </a:spcAft>
              <a:buClr>
                <a:schemeClr val="dk2"/>
              </a:buClr>
              <a:buSzPct val="100000"/>
              <a:buFont typeface="Wingdings"/>
              <a:buChar char="§"/>
            </a:pPr>
            <a:r>
              <a:rPr lang="en"/>
              <a:t>The JTAG device runs like normal, but you can load data into the chain that can later be applied to the IO pins with EXTEST (PRELOAD) or you can grab the current value of IO pins (SAMPLE)</a:t>
            </a:r>
          </a:p>
          <a:p>
            <a:pPr indent="-342900" lvl="1" marL="914400" marR="0" rtl="0" algn="l">
              <a:lnSpc>
                <a:spcPct val="100000"/>
              </a:lnSpc>
              <a:spcBef>
                <a:spcPts val="0"/>
              </a:spcBef>
              <a:spcAft>
                <a:spcPts val="0"/>
              </a:spcAft>
              <a:buClr>
                <a:schemeClr val="dk2"/>
              </a:buClr>
              <a:buSzPct val="100000"/>
              <a:buFont typeface="Courier New"/>
              <a:buChar char="o"/>
            </a:pPr>
            <a:r>
              <a:rPr lang="en"/>
              <a:t>BYPASS</a:t>
            </a:r>
          </a:p>
          <a:p>
            <a:pPr indent="-342900" lvl="2" marL="1371600" marR="0" rtl="0" algn="l">
              <a:lnSpc>
                <a:spcPct val="100000"/>
              </a:lnSpc>
              <a:spcBef>
                <a:spcPts val="0"/>
              </a:spcBef>
              <a:spcAft>
                <a:spcPts val="0"/>
              </a:spcAft>
              <a:buClr>
                <a:schemeClr val="dk2"/>
              </a:buClr>
              <a:buSzPct val="100000"/>
              <a:buFont typeface="Wingdings"/>
              <a:buChar char="§"/>
            </a:pPr>
            <a:r>
              <a:rPr lang="en"/>
              <a:t>Skip this device (more on this later)</a:t>
            </a:r>
          </a:p>
          <a:p>
            <a:pPr indent="-342900" lvl="0" marL="457200" marR="0" rtl="0" algn="l">
              <a:lnSpc>
                <a:spcPct val="100000"/>
              </a:lnSpc>
              <a:spcBef>
                <a:spcPts val="0"/>
              </a:spcBef>
              <a:spcAft>
                <a:spcPts val="0"/>
              </a:spcAft>
              <a:buClr>
                <a:schemeClr val="dk2"/>
              </a:buClr>
              <a:buSzPct val="100000"/>
              <a:buFont typeface="Arial"/>
              <a:buChar char="●"/>
            </a:pPr>
            <a:r>
              <a:rPr lang="en"/>
              <a:t>Different vendors support more advanced commands</a:t>
            </a:r>
          </a:p>
          <a:p>
            <a:pPr indent="-342900" lvl="1" marL="914400" marR="0" rtl="0" algn="l">
              <a:lnSpc>
                <a:spcPct val="100000"/>
              </a:lnSpc>
              <a:spcBef>
                <a:spcPts val="0"/>
              </a:spcBef>
              <a:spcAft>
                <a:spcPts val="0"/>
              </a:spcAft>
              <a:buClr>
                <a:schemeClr val="dk2"/>
              </a:buClr>
              <a:buSzPct val="100000"/>
              <a:buFont typeface="Courier New"/>
              <a:buChar char="o"/>
            </a:pPr>
            <a:r>
              <a:rPr lang="en"/>
              <a:t>IDCODE is an example of one that is commonly seen</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Why Reverse Engineer?</a:t>
            </a:r>
          </a:p>
        </p:txBody>
      </p:sp>
      <p:sp>
        <p:nvSpPr>
          <p:cNvPr id="109" name="Shape 10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I love FPGA boards</a:t>
            </a:r>
          </a:p>
          <a:p>
            <a:pPr indent="-342900" lvl="0" marL="457200" rtl="0">
              <a:spcBef>
                <a:spcPts val="0"/>
              </a:spcBef>
              <a:buClr>
                <a:schemeClr val="dk2"/>
              </a:buClr>
              <a:buSzPct val="100000"/>
              <a:buFont typeface="Arial"/>
              <a:buChar char="●"/>
            </a:pPr>
            <a:r>
              <a:rPr lang="en"/>
              <a:t>They are unholy expensive to buy new ($1,000’s in a lot of cases)</a:t>
            </a:r>
          </a:p>
          <a:p>
            <a:pPr indent="-342900" lvl="0" marL="457200" rtl="0">
              <a:spcBef>
                <a:spcPts val="0"/>
              </a:spcBef>
              <a:buClr>
                <a:schemeClr val="dk2"/>
              </a:buClr>
              <a:buSzPct val="100000"/>
              <a:buFont typeface="Arial"/>
              <a:buChar char="●"/>
            </a:pPr>
            <a:r>
              <a:rPr lang="en"/>
              <a:t>People sell them on eBay for stinky cheap (&lt; $100)</a:t>
            </a:r>
          </a:p>
          <a:p>
            <a:pPr indent="-342900" lvl="0" marL="457200" rtl="0">
              <a:spcBef>
                <a:spcPts val="0"/>
              </a:spcBef>
              <a:buClr>
                <a:schemeClr val="dk2"/>
              </a:buClr>
              <a:buSzPct val="100000"/>
              <a:buFont typeface="Arial"/>
              <a:buChar char="●"/>
            </a:pPr>
            <a:r>
              <a:rPr lang="en"/>
              <a:t>Trouble is, most of these boards are specialized and have no documentation</a:t>
            </a:r>
          </a:p>
          <a:p>
            <a:pPr indent="-342900" lvl="0" marL="457200" rtl="0">
              <a:spcBef>
                <a:spcPts val="0"/>
              </a:spcBef>
              <a:buClr>
                <a:schemeClr val="dk2"/>
              </a:buClr>
              <a:buSzPct val="100000"/>
              <a:buFont typeface="Arial"/>
              <a:buChar char="●"/>
            </a:pPr>
            <a:r>
              <a:rPr lang="en"/>
              <a:t>These are the most interesting ones!</a:t>
            </a:r>
          </a:p>
          <a:p>
            <a:pPr indent="-342900" lvl="0" marL="457200" rtl="0">
              <a:spcBef>
                <a:spcPts val="0"/>
              </a:spcBef>
              <a:buClr>
                <a:schemeClr val="dk2"/>
              </a:buClr>
              <a:buSzPct val="100000"/>
              <a:buFont typeface="Arial"/>
              <a:buChar char="●"/>
            </a:pPr>
            <a:r>
              <a:rPr lang="en"/>
              <a:t>Without the documentation, there is no easy way to know what connects to what (and exactly what pins connect to where)</a:t>
            </a:r>
          </a:p>
          <a:p>
            <a:pPr lvl="0">
              <a:spcBef>
                <a:spcPts val="0"/>
              </a:spcBef>
              <a:buNone/>
            </a:pPr>
            <a:r>
              <a:t/>
            </a:r>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What is JTAG</a:t>
            </a:r>
          </a:p>
        </p:txBody>
      </p:sp>
      <p:sp>
        <p:nvSpPr>
          <p:cNvPr id="301" name="Shape 30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BYPASS instruction is special</a:t>
            </a:r>
          </a:p>
          <a:p>
            <a:pPr indent="-342900" lvl="0" marL="457200" rtl="0">
              <a:spcBef>
                <a:spcPts val="0"/>
              </a:spcBef>
              <a:buClr>
                <a:schemeClr val="dk2"/>
              </a:buClr>
              <a:buSzPct val="100000"/>
              <a:buFont typeface="Arial"/>
              <a:buChar char="●"/>
            </a:pPr>
            <a:r>
              <a:rPr lang="en"/>
              <a:t>It basically says “skip this device”</a:t>
            </a:r>
          </a:p>
          <a:p>
            <a:pPr indent="-342900" lvl="0" marL="457200" rtl="0">
              <a:spcBef>
                <a:spcPts val="0"/>
              </a:spcBef>
              <a:buClr>
                <a:schemeClr val="dk2"/>
              </a:buClr>
              <a:buSzPct val="100000"/>
              <a:buFont typeface="Arial"/>
              <a:buChar char="●"/>
            </a:pPr>
            <a:r>
              <a:rPr lang="en"/>
              <a:t>What ends up happening is that everything you clock into the JTAG chain will be clocked out on the next rising edge of TCK</a:t>
            </a:r>
          </a:p>
          <a:p>
            <a:pPr indent="-342900" lvl="0" marL="457200" rtl="0">
              <a:spcBef>
                <a:spcPts val="0"/>
              </a:spcBef>
              <a:buClr>
                <a:schemeClr val="dk2"/>
              </a:buClr>
              <a:buSzPct val="100000"/>
              <a:buFont typeface="Arial"/>
              <a:buChar char="●"/>
            </a:pPr>
            <a:r>
              <a:rPr lang="en"/>
              <a:t>You might be wondering why this would be important</a:t>
            </a:r>
          </a:p>
          <a:p>
            <a:pPr indent="-342900" lvl="0" marL="457200" rtl="0">
              <a:spcBef>
                <a:spcPts val="0"/>
              </a:spcBef>
              <a:buClr>
                <a:schemeClr val="dk2"/>
              </a:buClr>
              <a:buSzPct val="100000"/>
              <a:buFont typeface="Arial"/>
              <a:buChar char="●"/>
            </a:pPr>
            <a:r>
              <a:rPr lang="en"/>
              <a:t>Well, devices that support JTAG can be chained together!</a:t>
            </a:r>
          </a:p>
          <a:p>
            <a:pPr indent="-342900" lvl="1" marL="914400" rtl="0">
              <a:spcBef>
                <a:spcPts val="0"/>
              </a:spcBef>
              <a:buClr>
                <a:schemeClr val="dk2"/>
              </a:buClr>
              <a:buSzPct val="100000"/>
              <a:buFont typeface="Courier New"/>
              <a:buChar char="o"/>
            </a:pPr>
            <a:r>
              <a:rPr lang="en"/>
              <a:t>This is where JTAG becomes very SPI-like</a:t>
            </a:r>
          </a:p>
          <a:p>
            <a:pPr lvl="0">
              <a:spcBef>
                <a:spcPts val="0"/>
              </a:spcBef>
              <a:buNone/>
            </a:pPr>
            <a:r>
              <a:t/>
            </a:r>
            <a:endParaRPr/>
          </a:p>
        </p:txBody>
      </p:sp>
      <p:pic>
        <p:nvPicPr>
          <p:cNvPr id="302" name="Shape 302"/>
          <p:cNvPicPr preferRelativeResize="0"/>
          <p:nvPr/>
        </p:nvPicPr>
        <p:blipFill>
          <a:blip r:embed="rId3">
            <a:alphaModFix/>
          </a:blip>
          <a:stretch>
            <a:fillRect/>
          </a:stretch>
        </p:blipFill>
        <p:spPr>
          <a:xfrm>
            <a:off x="2345825" y="3442950"/>
            <a:ext cx="4452348" cy="1700549"/>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What is JTAG</a:t>
            </a:r>
          </a:p>
        </p:txBody>
      </p:sp>
      <p:sp>
        <p:nvSpPr>
          <p:cNvPr id="308" name="Shape 308"/>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You can chain infinitely many devices (physics allowing)</a:t>
            </a:r>
          </a:p>
          <a:p>
            <a:pPr indent="-342900" lvl="0" marL="457200" rtl="0">
              <a:spcBef>
                <a:spcPts val="0"/>
              </a:spcBef>
              <a:buClr>
                <a:schemeClr val="dk2"/>
              </a:buClr>
              <a:buSzPct val="100000"/>
              <a:buFont typeface="Arial"/>
              <a:buChar char="●"/>
            </a:pPr>
            <a:r>
              <a:rPr lang="en"/>
              <a:t>When you have multiple JTAG supported devices chained together then you need some way of only letting one listen at a time</a:t>
            </a:r>
          </a:p>
          <a:p>
            <a:pPr indent="-342900" lvl="0" marL="457200" rtl="0">
              <a:spcBef>
                <a:spcPts val="0"/>
              </a:spcBef>
              <a:buClr>
                <a:schemeClr val="dk2"/>
              </a:buClr>
              <a:buSzPct val="100000"/>
              <a:buFont typeface="Arial"/>
              <a:buChar char="●"/>
            </a:pPr>
            <a:r>
              <a:rPr lang="en"/>
              <a:t>This is what BYPASS does</a:t>
            </a:r>
          </a:p>
          <a:p>
            <a:pPr indent="-342900" lvl="0" marL="457200" rtl="0">
              <a:spcBef>
                <a:spcPts val="0"/>
              </a:spcBef>
              <a:buClr>
                <a:schemeClr val="dk2"/>
              </a:buClr>
              <a:buSzPct val="100000"/>
              <a:buFont typeface="Arial"/>
              <a:buChar char="●"/>
            </a:pPr>
            <a:r>
              <a:rPr lang="en"/>
              <a:t>If a JTAG supporting device is in BYPASS mode, then it just echos what it reads in</a:t>
            </a:r>
          </a:p>
          <a:p>
            <a:pPr indent="-342900" lvl="0" marL="457200" rtl="0">
              <a:spcBef>
                <a:spcPts val="0"/>
              </a:spcBef>
              <a:buClr>
                <a:schemeClr val="dk2"/>
              </a:buClr>
              <a:buSzPct val="100000"/>
              <a:buFont typeface="Arial"/>
              <a:buChar char="●"/>
            </a:pPr>
            <a:r>
              <a:rPr lang="en"/>
              <a:t>So, if there were 3 devices in the chain, then two would need to be in BYPASS</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What is JTAG</a:t>
            </a:r>
          </a:p>
        </p:txBody>
      </p:sp>
      <p:sp>
        <p:nvSpPr>
          <p:cNvPr id="314" name="Shape 314"/>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It should be noted that all of the devices can be in BYPASS mode</a:t>
            </a:r>
          </a:p>
          <a:p>
            <a:pPr indent="-342900" lvl="0" marL="457200" rtl="0">
              <a:spcBef>
                <a:spcPts val="0"/>
              </a:spcBef>
              <a:buClr>
                <a:schemeClr val="dk2"/>
              </a:buClr>
              <a:buSzPct val="100000"/>
              <a:buFont typeface="Arial"/>
              <a:buChar char="●"/>
            </a:pPr>
            <a:r>
              <a:rPr lang="en"/>
              <a:t>You might wonder what good that would do</a:t>
            </a:r>
          </a:p>
          <a:p>
            <a:pPr indent="-342900" lvl="0" marL="457200" rtl="0">
              <a:spcBef>
                <a:spcPts val="0"/>
              </a:spcBef>
              <a:buClr>
                <a:schemeClr val="dk2"/>
              </a:buClr>
              <a:buSzPct val="100000"/>
              <a:buFont typeface="Arial"/>
              <a:buChar char="●"/>
            </a:pPr>
            <a:r>
              <a:rPr lang="en"/>
              <a:t>Turns out, it’s incredibly useful in finding out how many devices are in the JTAG chain</a:t>
            </a:r>
          </a:p>
          <a:p>
            <a:pPr indent="-342900" lvl="0" marL="457200" rtl="0">
              <a:spcBef>
                <a:spcPts val="0"/>
              </a:spcBef>
              <a:buClr>
                <a:schemeClr val="dk2"/>
              </a:buClr>
              <a:buSzPct val="100000"/>
              <a:buFont typeface="Arial"/>
              <a:buChar char="●"/>
            </a:pPr>
            <a:r>
              <a:rPr lang="en"/>
              <a:t>You know:</a:t>
            </a:r>
          </a:p>
          <a:p>
            <a:pPr indent="-342900" lvl="1" marL="914400" rtl="0">
              <a:spcBef>
                <a:spcPts val="0"/>
              </a:spcBef>
              <a:buClr>
                <a:schemeClr val="dk2"/>
              </a:buClr>
              <a:buSzPct val="100000"/>
              <a:buFont typeface="Courier New"/>
              <a:buChar char="o"/>
            </a:pPr>
            <a:r>
              <a:rPr lang="en"/>
              <a:t>BYPASS delays the input by one cycle</a:t>
            </a:r>
          </a:p>
          <a:p>
            <a:pPr indent="-342900" lvl="1" marL="914400" rtl="0">
              <a:spcBef>
                <a:spcPts val="0"/>
              </a:spcBef>
              <a:buClr>
                <a:schemeClr val="dk2"/>
              </a:buClr>
              <a:buSzPct val="100000"/>
              <a:buFont typeface="Courier New"/>
              <a:buChar char="o"/>
            </a:pPr>
            <a:r>
              <a:rPr lang="en"/>
              <a:t>When in BYPASS, the input (TDI) is simply echoed to the output (TDO)</a:t>
            </a:r>
          </a:p>
          <a:p>
            <a:pPr indent="-342900" lvl="0" marL="457200" rtl="0">
              <a:spcBef>
                <a:spcPts val="0"/>
              </a:spcBef>
              <a:buClr>
                <a:schemeClr val="dk2"/>
              </a:buClr>
              <a:buSzPct val="100000"/>
              <a:buFont typeface="Arial"/>
              <a:buChar char="●"/>
            </a:pPr>
            <a:r>
              <a:rPr lang="en"/>
              <a:t>So, if you clock in a pattern of bits (10101010111 for example) then you can measure the amount of clocks it takes to get that pattern back</a:t>
            </a:r>
          </a:p>
          <a:p>
            <a:pPr indent="-342900" lvl="0" marL="457200">
              <a:spcBef>
                <a:spcPts val="0"/>
              </a:spcBef>
              <a:buClr>
                <a:schemeClr val="dk2"/>
              </a:buClr>
              <a:buSzPct val="100000"/>
              <a:buFont typeface="Arial"/>
              <a:buChar char="●"/>
            </a:pPr>
            <a:r>
              <a:rPr lang="en"/>
              <a:t>That tells you how many devices are in the chain!</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What is JTAG</a:t>
            </a:r>
          </a:p>
        </p:txBody>
      </p:sp>
      <p:sp>
        <p:nvSpPr>
          <p:cNvPr id="320" name="Shape 320"/>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Okay, so that’s enough of JTAG specific stuffs</a:t>
            </a:r>
          </a:p>
          <a:p>
            <a:pPr indent="-342900" lvl="0" marL="457200" rtl="0">
              <a:spcBef>
                <a:spcPts val="0"/>
              </a:spcBef>
              <a:buClr>
                <a:schemeClr val="dk2"/>
              </a:buClr>
              <a:buSzPct val="100000"/>
              <a:buFont typeface="Arial"/>
              <a:buChar char="●"/>
            </a:pPr>
            <a:r>
              <a:rPr lang="en"/>
              <a:t>Let’s focus in on the SAMPLE instruction</a:t>
            </a:r>
          </a:p>
          <a:p>
            <a:pPr indent="-342900" lvl="0" marL="457200" rtl="0">
              <a:spcBef>
                <a:spcPts val="0"/>
              </a:spcBef>
              <a:buClr>
                <a:schemeClr val="dk2"/>
              </a:buClr>
              <a:buSzPct val="100000"/>
              <a:buFont typeface="Arial"/>
              <a:buChar char="●"/>
            </a:pPr>
            <a:r>
              <a:rPr lang="en"/>
              <a:t>This allows us to snoop in on what is happening to the device’s IO pins</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Required Software</a:t>
            </a:r>
          </a:p>
        </p:txBody>
      </p:sp>
      <p:sp>
        <p:nvSpPr>
          <p:cNvPr id="326" name="Shape 326"/>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Before we can actually look at what’s going on we need some software to talk to the JTAG programmer</a:t>
            </a:r>
          </a:p>
          <a:p>
            <a:pPr indent="-342900" lvl="0" marL="457200" rtl="0">
              <a:spcBef>
                <a:spcPts val="0"/>
              </a:spcBef>
              <a:buClr>
                <a:schemeClr val="dk2"/>
              </a:buClr>
              <a:buSzPct val="100000"/>
              <a:buFont typeface="Arial"/>
              <a:buChar char="●"/>
            </a:pPr>
            <a:r>
              <a:rPr lang="en"/>
              <a:t>The best “free” software I have found is TopJTAG Probe</a:t>
            </a:r>
          </a:p>
          <a:p>
            <a:pPr indent="-342900" lvl="1" marL="914400" rtl="0">
              <a:spcBef>
                <a:spcPts val="0"/>
              </a:spcBef>
              <a:buClr>
                <a:schemeClr val="dk2"/>
              </a:buClr>
              <a:buSzPct val="100000"/>
              <a:buFont typeface="Courier New"/>
              <a:buChar char="o"/>
            </a:pPr>
            <a:r>
              <a:rPr lang="en" u="sng">
                <a:solidFill>
                  <a:schemeClr val="hlink"/>
                </a:solidFill>
                <a:hlinkClick r:id="rId3"/>
              </a:rPr>
              <a:t>http://www.topjtag.com/probe/</a:t>
            </a:r>
          </a:p>
          <a:p>
            <a:pPr indent="-342900" lvl="0" marL="457200" rtl="0">
              <a:spcBef>
                <a:spcPts val="0"/>
              </a:spcBef>
              <a:buClr>
                <a:schemeClr val="dk2"/>
              </a:buClr>
              <a:buSzPct val="100000"/>
              <a:buFont typeface="Arial"/>
              <a:buChar char="●"/>
            </a:pPr>
            <a:r>
              <a:rPr lang="en"/>
              <a:t>It’s “free” because it’s a 20 day trial</a:t>
            </a:r>
          </a:p>
          <a:p>
            <a:pPr indent="-342900" lvl="1" marL="914400" rtl="0">
              <a:spcBef>
                <a:spcPts val="0"/>
              </a:spcBef>
              <a:buClr>
                <a:schemeClr val="dk2"/>
              </a:buClr>
              <a:buSzPct val="100000"/>
              <a:buFont typeface="Courier New"/>
              <a:buChar char="o"/>
            </a:pPr>
            <a:r>
              <a:rPr lang="en"/>
              <a:t>But I have not found any tool that comes close to it that’s completely free</a:t>
            </a:r>
          </a:p>
          <a:p>
            <a:pPr indent="-342900" lvl="0" marL="457200" rtl="0">
              <a:spcBef>
                <a:spcPts val="0"/>
              </a:spcBef>
              <a:buClr>
                <a:schemeClr val="dk2"/>
              </a:buClr>
              <a:buSzPct val="100000"/>
              <a:buFont typeface="Arial"/>
              <a:buChar char="●"/>
            </a:pPr>
            <a:r>
              <a:rPr lang="en"/>
              <a:t>Oh, and it’s Windows only :(</a:t>
            </a:r>
          </a:p>
          <a:p>
            <a:pPr lvl="0" rtl="0">
              <a:spcBef>
                <a:spcPts val="0"/>
              </a:spcBef>
              <a:buNone/>
            </a:pPr>
            <a:r>
              <a:t/>
            </a:r>
            <a:endParaRPr/>
          </a:p>
          <a:p>
            <a:pPr indent="-342900" lvl="0" marL="457200" rtl="0">
              <a:spcBef>
                <a:spcPts val="0"/>
              </a:spcBef>
              <a:buClr>
                <a:schemeClr val="dk2"/>
              </a:buClr>
              <a:buSzPct val="100000"/>
              <a:buFont typeface="Arial"/>
              <a:buChar char="●"/>
            </a:pPr>
            <a:r>
              <a:rPr lang="en"/>
              <a:t>TopJTAG Probe provides a graphical representation of what’s going on in the chip</a:t>
            </a:r>
          </a:p>
          <a:p>
            <a:pPr indent="-342900" lvl="0" marL="457200">
              <a:spcBef>
                <a:spcPts val="0"/>
              </a:spcBef>
              <a:buClr>
                <a:schemeClr val="dk2"/>
              </a:buClr>
              <a:buSzPct val="100000"/>
              <a:buFont typeface="Arial"/>
              <a:buChar char="●"/>
            </a:pPr>
            <a:r>
              <a:rPr lang="en"/>
              <a:t>You can even plot the values of the IO pins using a logic analyzer type view</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Required Software</a:t>
            </a:r>
          </a:p>
        </p:txBody>
      </p:sp>
      <p:sp>
        <p:nvSpPr>
          <p:cNvPr id="332" name="Shape 332"/>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Okay, so we have the knowledge, hardware, and software</a:t>
            </a:r>
          </a:p>
          <a:p>
            <a:pPr indent="-342900" lvl="0" marL="457200">
              <a:spcBef>
                <a:spcPts val="0"/>
              </a:spcBef>
              <a:buClr>
                <a:schemeClr val="dk2"/>
              </a:buClr>
              <a:buSzPct val="100000"/>
              <a:buFont typeface="Arial"/>
              <a:buChar char="●"/>
            </a:pPr>
            <a:r>
              <a:rPr lang="en"/>
              <a:t>Now how does the JTAG programmer connect to the circuit board??</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338" name="Shape 338"/>
          <p:cNvSpPr txBox="1"/>
          <p:nvPr>
            <p:ph idx="1" type="body"/>
          </p:nvPr>
        </p:nvSpPr>
        <p:spPr>
          <a:xfrm>
            <a:off x="457200" y="1278525"/>
            <a:ext cx="42855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Here is the board that this presentation is all about</a:t>
            </a:r>
          </a:p>
          <a:p>
            <a:pPr indent="-342900" lvl="0" marL="457200" rtl="0">
              <a:spcBef>
                <a:spcPts val="0"/>
              </a:spcBef>
              <a:buClr>
                <a:schemeClr val="dk2"/>
              </a:buClr>
              <a:buSzPct val="100000"/>
              <a:buFont typeface="Arial"/>
              <a:buChar char="●"/>
            </a:pPr>
            <a:r>
              <a:rPr lang="en"/>
              <a:t>It has two analog front ends for capturing ~ 900 MHz - 980 MHz</a:t>
            </a:r>
          </a:p>
          <a:p>
            <a:pPr indent="-342900" lvl="0" marL="457200" rtl="0">
              <a:spcBef>
                <a:spcPts val="0"/>
              </a:spcBef>
              <a:buClr>
                <a:schemeClr val="dk2"/>
              </a:buClr>
              <a:buSzPct val="100000"/>
              <a:buFont typeface="Arial"/>
              <a:buChar char="●"/>
            </a:pPr>
            <a:r>
              <a:rPr lang="en"/>
              <a:t>Each front end goes to its own 40 MSPS analog to digital converter</a:t>
            </a:r>
          </a:p>
          <a:p>
            <a:pPr indent="-342900" lvl="0" marL="457200" rtl="0">
              <a:spcBef>
                <a:spcPts val="0"/>
              </a:spcBef>
              <a:buClr>
                <a:schemeClr val="dk2"/>
              </a:buClr>
              <a:buSzPct val="100000"/>
              <a:buFont typeface="Arial"/>
              <a:buChar char="●"/>
            </a:pPr>
            <a:r>
              <a:rPr lang="en"/>
              <a:t>Both converters feed into the Xilinx Spartan 3S FPGA</a:t>
            </a:r>
          </a:p>
          <a:p>
            <a:pPr indent="-342900" lvl="0" marL="457200">
              <a:spcBef>
                <a:spcPts val="0"/>
              </a:spcBef>
              <a:buClr>
                <a:schemeClr val="dk2"/>
              </a:buClr>
              <a:buSzPct val="100000"/>
              <a:buFont typeface="Arial"/>
              <a:buChar char="●"/>
            </a:pPr>
            <a:r>
              <a:rPr lang="en"/>
              <a:t>From there the FPGA can output 5 channels of data through 5 low speed (~ 1 MSPS) digital to analog converters</a:t>
            </a:r>
          </a:p>
        </p:txBody>
      </p:sp>
      <p:pic>
        <p:nvPicPr>
          <p:cNvPr id="339" name="Shape 339"/>
          <p:cNvPicPr preferRelativeResize="0"/>
          <p:nvPr/>
        </p:nvPicPr>
        <p:blipFill rotWithShape="1">
          <a:blip r:embed="rId3">
            <a:alphaModFix/>
          </a:blip>
          <a:srcRect b="6508" l="25435" r="18314" t="1958"/>
          <a:stretch/>
        </p:blipFill>
        <p:spPr>
          <a:xfrm>
            <a:off x="4742683" y="1115100"/>
            <a:ext cx="4401316" cy="4028399"/>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345" name="Shape 34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One of the things to notice is that the FPGA chip (bottom center) does not have any pins exposed</a:t>
            </a:r>
          </a:p>
          <a:p>
            <a:pPr indent="-342900" lvl="0" marL="457200" rtl="0">
              <a:spcBef>
                <a:spcPts val="0"/>
              </a:spcBef>
              <a:buClr>
                <a:schemeClr val="dk2"/>
              </a:buClr>
              <a:buSzPct val="100000"/>
              <a:buFont typeface="Arial"/>
              <a:buChar char="●"/>
            </a:pPr>
            <a:r>
              <a:rPr lang="en"/>
              <a:t>That’s because the FPGA being used is in a ball grid array (BGA) package</a:t>
            </a:r>
          </a:p>
          <a:p>
            <a:pPr indent="-342900" lvl="0" marL="457200" rtl="0">
              <a:spcBef>
                <a:spcPts val="0"/>
              </a:spcBef>
              <a:buClr>
                <a:schemeClr val="dk2"/>
              </a:buClr>
              <a:buSzPct val="100000"/>
              <a:buFont typeface="Arial"/>
              <a:buChar char="●"/>
            </a:pPr>
            <a:r>
              <a:rPr lang="en"/>
              <a:t>Instead of pins on the edges of the chip there are a                                                     bunch (256 in this case) small solder balls on the                                           bottom of the chip and an equal number of pads on                                                     the circuit board</a:t>
            </a:r>
          </a:p>
          <a:p>
            <a:pPr indent="-342900" lvl="0" marL="457200" rtl="0">
              <a:spcBef>
                <a:spcPts val="0"/>
              </a:spcBef>
              <a:buClr>
                <a:schemeClr val="dk2"/>
              </a:buClr>
              <a:buSzPct val="100000"/>
              <a:buFont typeface="Arial"/>
              <a:buChar char="●"/>
            </a:pPr>
            <a:r>
              <a:rPr lang="en"/>
              <a:t>BGA parts make troubleshooting and reverse                                                 engineering difficult</a:t>
            </a:r>
          </a:p>
          <a:p>
            <a:pPr indent="-342900" lvl="0" marL="457200">
              <a:spcBef>
                <a:spcPts val="0"/>
              </a:spcBef>
              <a:buClr>
                <a:schemeClr val="dk2"/>
              </a:buClr>
              <a:buSzPct val="100000"/>
              <a:buFont typeface="Arial"/>
              <a:buChar char="●"/>
            </a:pPr>
            <a:r>
              <a:rPr lang="en"/>
              <a:t>But this is where JTAG shines!</a:t>
            </a:r>
          </a:p>
        </p:txBody>
      </p:sp>
      <p:pic>
        <p:nvPicPr>
          <p:cNvPr id="346" name="Shape 346"/>
          <p:cNvPicPr preferRelativeResize="0"/>
          <p:nvPr/>
        </p:nvPicPr>
        <p:blipFill>
          <a:blip r:embed="rId3">
            <a:alphaModFix/>
          </a:blip>
          <a:stretch>
            <a:fillRect/>
          </a:stretch>
        </p:blipFill>
        <p:spPr>
          <a:xfrm>
            <a:off x="6400800" y="2400300"/>
            <a:ext cx="2743199" cy="2743199"/>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352" name="Shape 352"/>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Xilinx FPGA supports JTAG!</a:t>
            </a:r>
          </a:p>
          <a:p>
            <a:pPr indent="-342900" lvl="0" marL="457200" rtl="0">
              <a:spcBef>
                <a:spcPts val="0"/>
              </a:spcBef>
              <a:buClr>
                <a:schemeClr val="dk2"/>
              </a:buClr>
              <a:buSzPct val="100000"/>
              <a:buFont typeface="Arial"/>
              <a:buChar char="●"/>
            </a:pPr>
            <a:r>
              <a:rPr lang="en"/>
              <a:t>This means that we can poke at it using JTAG without having to sit and trace wires all over the place</a:t>
            </a:r>
          </a:p>
          <a:p>
            <a:pPr indent="-342900" lvl="0" marL="457200">
              <a:spcBef>
                <a:spcPts val="0"/>
              </a:spcBef>
              <a:buClr>
                <a:schemeClr val="dk2"/>
              </a:buClr>
              <a:buSzPct val="100000"/>
              <a:buFont typeface="Arial"/>
              <a:buChar char="●"/>
            </a:pPr>
            <a:r>
              <a:rPr lang="en"/>
              <a:t>But where does the JTAG programmer hook up at?</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358" name="Shape 358"/>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This part is usually pretty easy</a:t>
            </a:r>
          </a:p>
          <a:p>
            <a:pPr indent="-342900" lvl="0" marL="457200">
              <a:spcBef>
                <a:spcPts val="0"/>
              </a:spcBef>
              <a:buClr>
                <a:schemeClr val="dk2"/>
              </a:buClr>
              <a:buSzPct val="100000"/>
              <a:buFont typeface="Arial"/>
              <a:buChar char="●"/>
            </a:pPr>
            <a:r>
              <a:rPr lang="en"/>
              <a:t>JTAG has a hand full of common header styles</a:t>
            </a:r>
          </a:p>
        </p:txBody>
      </p:sp>
      <p:pic>
        <p:nvPicPr>
          <p:cNvPr id="359" name="Shape 359"/>
          <p:cNvPicPr preferRelativeResize="0"/>
          <p:nvPr/>
        </p:nvPicPr>
        <p:blipFill>
          <a:blip r:embed="rId3">
            <a:alphaModFix/>
          </a:blip>
          <a:stretch>
            <a:fillRect/>
          </a:stretch>
        </p:blipFill>
        <p:spPr>
          <a:xfrm>
            <a:off x="0" y="3648075"/>
            <a:ext cx="2743199" cy="1495424"/>
          </a:xfrm>
          <a:prstGeom prst="rect">
            <a:avLst/>
          </a:prstGeom>
          <a:noFill/>
          <a:ln>
            <a:noFill/>
          </a:ln>
        </p:spPr>
      </p:pic>
      <p:pic>
        <p:nvPicPr>
          <p:cNvPr id="360" name="Shape 360"/>
          <p:cNvPicPr preferRelativeResize="0"/>
          <p:nvPr/>
        </p:nvPicPr>
        <p:blipFill>
          <a:blip r:embed="rId4">
            <a:alphaModFix/>
          </a:blip>
          <a:stretch>
            <a:fillRect/>
          </a:stretch>
        </p:blipFill>
        <p:spPr>
          <a:xfrm>
            <a:off x="2743350" y="3526625"/>
            <a:ext cx="1924224" cy="1616874"/>
          </a:xfrm>
          <a:prstGeom prst="rect">
            <a:avLst/>
          </a:prstGeom>
          <a:noFill/>
          <a:ln>
            <a:noFill/>
          </a:ln>
        </p:spPr>
      </p:pic>
      <p:pic>
        <p:nvPicPr>
          <p:cNvPr id="361" name="Shape 361"/>
          <p:cNvPicPr preferRelativeResize="0"/>
          <p:nvPr/>
        </p:nvPicPr>
        <p:blipFill>
          <a:blip r:embed="rId5">
            <a:alphaModFix/>
          </a:blip>
          <a:stretch>
            <a:fillRect/>
          </a:stretch>
        </p:blipFill>
        <p:spPr>
          <a:xfrm>
            <a:off x="4667725" y="3526625"/>
            <a:ext cx="2601451" cy="1616875"/>
          </a:xfrm>
          <a:prstGeom prst="rect">
            <a:avLst/>
          </a:prstGeom>
          <a:noFill/>
          <a:ln>
            <a:noFill/>
          </a:ln>
        </p:spPr>
      </p:pic>
      <p:pic>
        <p:nvPicPr>
          <p:cNvPr id="362" name="Shape 362"/>
          <p:cNvPicPr preferRelativeResize="0"/>
          <p:nvPr/>
        </p:nvPicPr>
        <p:blipFill rotWithShape="1">
          <a:blip r:embed="rId6">
            <a:alphaModFix/>
          </a:blip>
          <a:srcRect b="0" l="0" r="0" t="19439"/>
          <a:stretch/>
        </p:blipFill>
        <p:spPr>
          <a:xfrm>
            <a:off x="553875" y="1990600"/>
            <a:ext cx="2743201" cy="1657476"/>
          </a:xfrm>
          <a:prstGeom prst="rect">
            <a:avLst/>
          </a:prstGeom>
          <a:noFill/>
          <a:ln>
            <a:noFill/>
          </a:ln>
        </p:spPr>
      </p:pic>
      <p:pic>
        <p:nvPicPr>
          <p:cNvPr id="363" name="Shape 363"/>
          <p:cNvPicPr preferRelativeResize="0"/>
          <p:nvPr/>
        </p:nvPicPr>
        <p:blipFill>
          <a:blip r:embed="rId7">
            <a:alphaModFix/>
          </a:blip>
          <a:stretch>
            <a:fillRect/>
          </a:stretch>
        </p:blipFill>
        <p:spPr>
          <a:xfrm>
            <a:off x="3297075" y="1985900"/>
            <a:ext cx="2743200" cy="1666875"/>
          </a:xfrm>
          <a:prstGeom prst="rect">
            <a:avLst/>
          </a:prstGeom>
          <a:noFill/>
          <a:ln>
            <a:noFill/>
          </a:ln>
        </p:spPr>
      </p:pic>
      <p:pic>
        <p:nvPicPr>
          <p:cNvPr id="364" name="Shape 364"/>
          <p:cNvPicPr preferRelativeResize="0"/>
          <p:nvPr/>
        </p:nvPicPr>
        <p:blipFill>
          <a:blip r:embed="rId8">
            <a:alphaModFix/>
          </a:blip>
          <a:stretch>
            <a:fillRect/>
          </a:stretch>
        </p:blipFill>
        <p:spPr>
          <a:xfrm>
            <a:off x="6040275" y="1985900"/>
            <a:ext cx="2743199" cy="1743074"/>
          </a:xfrm>
          <a:prstGeom prst="rect">
            <a:avLst/>
          </a:prstGeom>
          <a:noFill/>
          <a:ln>
            <a:noFill/>
          </a:ln>
        </p:spPr>
      </p:pic>
      <p:pic>
        <p:nvPicPr>
          <p:cNvPr id="365" name="Shape 365"/>
          <p:cNvPicPr preferRelativeResize="0"/>
          <p:nvPr/>
        </p:nvPicPr>
        <p:blipFill>
          <a:blip r:embed="rId9">
            <a:alphaModFix/>
          </a:blip>
          <a:stretch>
            <a:fillRect/>
          </a:stretch>
        </p:blipFill>
        <p:spPr>
          <a:xfrm>
            <a:off x="7219775" y="3728966"/>
            <a:ext cx="1924225" cy="1416434"/>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t/>
            </a:r>
            <a:endParaRPr/>
          </a:p>
        </p:txBody>
      </p:sp>
      <p:sp>
        <p:nvSpPr>
          <p:cNvPr id="115" name="Shape 11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Sometimes I run across boards that have really cool RF circuitry</a:t>
            </a:r>
          </a:p>
          <a:p>
            <a:pPr indent="-342900" lvl="1" marL="914400" rtl="0">
              <a:spcBef>
                <a:spcPts val="0"/>
              </a:spcBef>
              <a:buClr>
                <a:schemeClr val="dk2"/>
              </a:buClr>
              <a:buSzPct val="100000"/>
              <a:buFont typeface="Courier New"/>
              <a:buChar char="o"/>
            </a:pPr>
            <a:r>
              <a:rPr lang="en"/>
              <a:t>I’m a sucker for high speed analog to digital conversion :D</a:t>
            </a:r>
          </a:p>
          <a:p>
            <a:pPr indent="-342900" lvl="0" marL="457200" rtl="0">
              <a:spcBef>
                <a:spcPts val="0"/>
              </a:spcBef>
              <a:buClr>
                <a:schemeClr val="dk2"/>
              </a:buClr>
              <a:buSzPct val="100000"/>
              <a:buFont typeface="Arial"/>
              <a:buChar char="●"/>
            </a:pPr>
            <a:r>
              <a:rPr lang="en"/>
              <a:t>Pretty much every board I have run across that has RF circuitry ends up being proprietary and without any form of documentation</a:t>
            </a:r>
          </a:p>
          <a:p>
            <a:pPr indent="-342900" lvl="0" marL="457200" rtl="0">
              <a:spcBef>
                <a:spcPts val="0"/>
              </a:spcBef>
              <a:buClr>
                <a:schemeClr val="dk2"/>
              </a:buClr>
              <a:buSzPct val="100000"/>
              <a:buFont typeface="Arial"/>
              <a:buChar char="●"/>
            </a:pPr>
            <a:r>
              <a:rPr lang="en"/>
              <a:t>In this scenario, I have to attempt to figure out how the board works</a:t>
            </a:r>
          </a:p>
          <a:p>
            <a:pPr indent="-342900" lvl="0" marL="457200">
              <a:spcBef>
                <a:spcPts val="0"/>
              </a:spcBef>
              <a:buClr>
                <a:schemeClr val="dk2"/>
              </a:buClr>
              <a:buSzPct val="100000"/>
              <a:buFont typeface="Arial"/>
              <a:buChar char="●"/>
            </a:pPr>
            <a:r>
              <a:rPr lang="en"/>
              <a:t>This is where reverse engineering comes in</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371" name="Shape 371"/>
          <p:cNvSpPr txBox="1"/>
          <p:nvPr>
            <p:ph idx="1" type="body"/>
          </p:nvPr>
        </p:nvSpPr>
        <p:spPr>
          <a:xfrm>
            <a:off x="457200" y="1278525"/>
            <a:ext cx="5038199"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Sometimes you get really lucky and things are quite literally spelled out</a:t>
            </a:r>
          </a:p>
          <a:p>
            <a:pPr indent="-342900" lvl="0" marL="457200" rtl="0">
              <a:spcBef>
                <a:spcPts val="0"/>
              </a:spcBef>
              <a:buClr>
                <a:schemeClr val="dk2"/>
              </a:buClr>
              <a:buSzPct val="100000"/>
              <a:buFont typeface="Arial"/>
              <a:buChar char="●"/>
            </a:pPr>
            <a:r>
              <a:rPr lang="en"/>
              <a:t>Here you can see that there is a 6 pin connector with the words “FPGA PROG CONN”</a:t>
            </a:r>
          </a:p>
          <a:p>
            <a:pPr indent="-342900" lvl="0" marL="457200" rtl="0">
              <a:spcBef>
                <a:spcPts val="0"/>
              </a:spcBef>
              <a:buClr>
                <a:schemeClr val="dk2"/>
              </a:buClr>
              <a:buSzPct val="100000"/>
              <a:buFont typeface="Arial"/>
              <a:buChar char="●"/>
            </a:pPr>
            <a:r>
              <a:rPr lang="en"/>
              <a:t>Chances are, this is the JTAG header</a:t>
            </a:r>
          </a:p>
        </p:txBody>
      </p:sp>
      <p:pic>
        <p:nvPicPr>
          <p:cNvPr id="372" name="Shape 372"/>
          <p:cNvPicPr preferRelativeResize="0"/>
          <p:nvPr/>
        </p:nvPicPr>
        <p:blipFill rotWithShape="1">
          <a:blip r:embed="rId3">
            <a:alphaModFix/>
          </a:blip>
          <a:srcRect b="20394" l="41724" r="35630" t="35008"/>
          <a:stretch/>
        </p:blipFill>
        <p:spPr>
          <a:xfrm>
            <a:off x="5495547" y="1115098"/>
            <a:ext cx="3648450" cy="4041150"/>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sp>
        <p:nvSpPr>
          <p:cNvPr id="377" name="Shape 37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378" name="Shape 378"/>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In this case there are 6 pins total</a:t>
            </a:r>
          </a:p>
          <a:p>
            <a:pPr indent="-342900" lvl="0" marL="457200" rtl="0">
              <a:spcBef>
                <a:spcPts val="0"/>
              </a:spcBef>
              <a:buClr>
                <a:schemeClr val="dk2"/>
              </a:buClr>
              <a:buSzPct val="100000"/>
              <a:buFont typeface="Arial"/>
              <a:buChar char="●"/>
            </a:pPr>
            <a:r>
              <a:rPr lang="en"/>
              <a:t>When you have 6 pins there is a really good                                                         chance that you have 4 JTAG pins, ground, and                                                            supply voltage</a:t>
            </a:r>
          </a:p>
          <a:p>
            <a:pPr indent="-342900" lvl="0" marL="457200" rtl="0">
              <a:spcBef>
                <a:spcPts val="0"/>
              </a:spcBef>
              <a:buClr>
                <a:schemeClr val="dk2"/>
              </a:buClr>
              <a:buSzPct val="100000"/>
              <a:buFont typeface="Arial"/>
              <a:buChar char="●"/>
            </a:pPr>
            <a:r>
              <a:rPr lang="en"/>
              <a:t>The JTAG programmer is not actually powering, or being powered by the supply from the circuit board</a:t>
            </a:r>
          </a:p>
          <a:p>
            <a:pPr indent="-342900" lvl="0" marL="457200" rtl="0">
              <a:spcBef>
                <a:spcPts val="0"/>
              </a:spcBef>
              <a:buClr>
                <a:schemeClr val="dk2"/>
              </a:buClr>
              <a:buSzPct val="100000"/>
              <a:buFont typeface="Arial"/>
              <a:buChar char="●"/>
            </a:pPr>
            <a:r>
              <a:rPr lang="en"/>
              <a:t>The voltage is there as a reference so that the JTAG programmer knows what voltage to use for TCK, TDO, TDI, and TMS</a:t>
            </a:r>
          </a:p>
          <a:p>
            <a:pPr indent="-342900" lvl="0" marL="457200">
              <a:spcBef>
                <a:spcPts val="0"/>
              </a:spcBef>
              <a:buClr>
                <a:schemeClr val="dk2"/>
              </a:buClr>
              <a:buSzPct val="100000"/>
              <a:buFont typeface="Arial"/>
              <a:buChar char="●"/>
            </a:pPr>
            <a:r>
              <a:rPr lang="en"/>
              <a:t>Ground is there because all things electrically connected should have a common ground</a:t>
            </a:r>
          </a:p>
        </p:txBody>
      </p:sp>
      <p:pic>
        <p:nvPicPr>
          <p:cNvPr id="379" name="Shape 379"/>
          <p:cNvPicPr preferRelativeResize="0"/>
          <p:nvPr/>
        </p:nvPicPr>
        <p:blipFill rotWithShape="1">
          <a:blip r:embed="rId3">
            <a:alphaModFix/>
          </a:blip>
          <a:srcRect b="45956" l="49276" r="43162" t="48951"/>
          <a:stretch/>
        </p:blipFill>
        <p:spPr>
          <a:xfrm>
            <a:off x="6238650" y="1178800"/>
            <a:ext cx="2874947" cy="1089023"/>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385" name="Shape 38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easiest way to determine which pins are power and which are ground is to look at the board</a:t>
            </a:r>
          </a:p>
          <a:p>
            <a:pPr indent="-342900" lvl="0" marL="457200" rtl="0">
              <a:spcBef>
                <a:spcPts val="0"/>
              </a:spcBef>
              <a:buClr>
                <a:schemeClr val="dk2"/>
              </a:buClr>
              <a:buSzPct val="100000"/>
              <a:buFont typeface="Arial"/>
              <a:buChar char="●"/>
            </a:pPr>
            <a:r>
              <a:rPr lang="en"/>
              <a:t>A lot of times there will be a ground plane on the top and/or bottom of a circuit board</a:t>
            </a:r>
          </a:p>
          <a:p>
            <a:pPr indent="-342900" lvl="0" marL="457200" rtl="0">
              <a:spcBef>
                <a:spcPts val="0"/>
              </a:spcBef>
              <a:buClr>
                <a:schemeClr val="dk2"/>
              </a:buClr>
              <a:buSzPct val="100000"/>
              <a:buFont typeface="Arial"/>
              <a:buChar char="●"/>
            </a:pPr>
            <a:r>
              <a:rPr lang="en"/>
              <a:t>The top left of the board is a good example of finding a ground connection</a:t>
            </a:r>
          </a:p>
          <a:p>
            <a:pPr indent="-342900" lvl="0" marL="457200" rtl="0">
              <a:spcBef>
                <a:spcPts val="0"/>
              </a:spcBef>
              <a:buClr>
                <a:schemeClr val="dk2"/>
              </a:buClr>
              <a:buSzPct val="100000"/>
              <a:buFont typeface="Arial"/>
              <a:buChar char="●"/>
            </a:pPr>
            <a:r>
              <a:rPr lang="en"/>
              <a:t>Notice that the copper circles are                                                                    attached to the large areas of copper</a:t>
            </a:r>
          </a:p>
          <a:p>
            <a:pPr indent="-342900" lvl="0" marL="457200">
              <a:spcBef>
                <a:spcPts val="0"/>
              </a:spcBef>
              <a:buClr>
                <a:schemeClr val="dk2"/>
              </a:buClr>
              <a:buSzPct val="100000"/>
              <a:buFont typeface="Arial"/>
              <a:buChar char="●"/>
            </a:pPr>
            <a:r>
              <a:rPr lang="en"/>
              <a:t>You can use these landmarks to                                                                                 figure out where grounds are                                                                                        (sometimes…)</a:t>
            </a:r>
          </a:p>
        </p:txBody>
      </p:sp>
      <p:pic>
        <p:nvPicPr>
          <p:cNvPr id="386" name="Shape 386"/>
          <p:cNvPicPr preferRelativeResize="0"/>
          <p:nvPr/>
        </p:nvPicPr>
        <p:blipFill rotWithShape="1">
          <a:blip r:embed="rId3">
            <a:alphaModFix/>
          </a:blip>
          <a:srcRect b="73106" l="25436" r="49783" t="1959"/>
          <a:stretch/>
        </p:blipFill>
        <p:spPr>
          <a:xfrm>
            <a:off x="5172144" y="2895624"/>
            <a:ext cx="3971847" cy="2247874"/>
          </a:xfrm>
          <a:prstGeom prst="rect">
            <a:avLst/>
          </a:prstGeom>
          <a:noFill/>
          <a:ln>
            <a:noFill/>
          </a:ln>
        </p:spPr>
      </p:pic>
      <p:cxnSp>
        <p:nvCxnSpPr>
          <p:cNvPr id="387" name="Shape 387"/>
          <p:cNvCxnSpPr/>
          <p:nvPr/>
        </p:nvCxnSpPr>
        <p:spPr>
          <a:xfrm>
            <a:off x="4706675" y="3412175"/>
            <a:ext cx="566100" cy="246000"/>
          </a:xfrm>
          <a:prstGeom prst="straightConnector1">
            <a:avLst/>
          </a:prstGeom>
          <a:noFill/>
          <a:ln cap="flat" cmpd="sng" w="38100">
            <a:solidFill>
              <a:schemeClr val="dk2"/>
            </a:solidFill>
            <a:prstDash val="solid"/>
            <a:round/>
            <a:headEnd len="lg" w="lg" type="none"/>
            <a:tailEnd len="lg" w="lg" type="triangle"/>
          </a:ln>
        </p:spPr>
      </p:cxnSp>
      <p:cxnSp>
        <p:nvCxnSpPr>
          <p:cNvPr id="388" name="Shape 388"/>
          <p:cNvCxnSpPr/>
          <p:nvPr/>
        </p:nvCxnSpPr>
        <p:spPr>
          <a:xfrm flipH="1" rot="10800000">
            <a:off x="4546700" y="3971950"/>
            <a:ext cx="824400" cy="92399"/>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394" name="Shape 394"/>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Here is a shot of the bottom of the JTAG header</a:t>
            </a:r>
          </a:p>
          <a:p>
            <a:pPr indent="-342900" lvl="0" marL="457200" rtl="0">
              <a:spcBef>
                <a:spcPts val="0"/>
              </a:spcBef>
              <a:buClr>
                <a:schemeClr val="dk2"/>
              </a:buClr>
              <a:buSzPct val="100000"/>
              <a:buFont typeface="Arial"/>
              <a:buChar char="●"/>
            </a:pPr>
            <a:r>
              <a:rPr lang="en"/>
              <a:t>Notice that the second to the right pin connects to the ground plane</a:t>
            </a:r>
          </a:p>
          <a:p>
            <a:pPr indent="-342900" lvl="0" marL="457200" rtl="0">
              <a:spcBef>
                <a:spcPts val="0"/>
              </a:spcBef>
              <a:buClr>
                <a:schemeClr val="dk2"/>
              </a:buClr>
              <a:buSzPct val="100000"/>
              <a:buFont typeface="Arial"/>
              <a:buChar char="●"/>
            </a:pPr>
            <a:r>
              <a:rPr lang="en"/>
              <a:t>Now we know where the ground is!</a:t>
            </a:r>
          </a:p>
          <a:p>
            <a:pPr indent="-342900" lvl="0" marL="457200" rtl="0">
              <a:spcBef>
                <a:spcPts val="0"/>
              </a:spcBef>
              <a:buClr>
                <a:schemeClr val="dk2"/>
              </a:buClr>
              <a:buSzPct val="100000"/>
              <a:buFont typeface="Arial"/>
              <a:buChar char="●"/>
            </a:pPr>
            <a:r>
              <a:rPr lang="en"/>
              <a:t>The supply will be a little more difficult</a:t>
            </a:r>
          </a:p>
        </p:txBody>
      </p:sp>
      <p:pic>
        <p:nvPicPr>
          <p:cNvPr id="395" name="Shape 395"/>
          <p:cNvPicPr preferRelativeResize="0"/>
          <p:nvPr/>
        </p:nvPicPr>
        <p:blipFill rotWithShape="1">
          <a:blip r:embed="rId3">
            <a:alphaModFix/>
          </a:blip>
          <a:srcRect b="34789" l="33058" r="21667" t="31695"/>
          <a:stretch/>
        </p:blipFill>
        <p:spPr>
          <a:xfrm>
            <a:off x="4150125" y="3063950"/>
            <a:ext cx="4993871" cy="2079549"/>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01" name="Shape 40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Figuring out which pin is supply can be tricky</a:t>
            </a:r>
          </a:p>
          <a:p>
            <a:pPr indent="-342900" lvl="0" marL="457200" rtl="0">
              <a:spcBef>
                <a:spcPts val="0"/>
              </a:spcBef>
              <a:buClr>
                <a:schemeClr val="dk2"/>
              </a:buClr>
              <a:buSzPct val="100000"/>
              <a:buFont typeface="Arial"/>
              <a:buChar char="●"/>
            </a:pPr>
            <a:r>
              <a:rPr lang="en"/>
              <a:t>You first need to find where the supply voltage is supplied to</a:t>
            </a:r>
          </a:p>
          <a:p>
            <a:pPr indent="-342900" lvl="0" marL="457200" rtl="0">
              <a:spcBef>
                <a:spcPts val="0"/>
              </a:spcBef>
              <a:buClr>
                <a:schemeClr val="dk2"/>
              </a:buClr>
              <a:buSzPct val="100000"/>
              <a:buFont typeface="Arial"/>
              <a:buChar char="●"/>
            </a:pPr>
            <a:r>
              <a:rPr lang="en"/>
              <a:t>This board does not actually show where supply is</a:t>
            </a:r>
          </a:p>
          <a:p>
            <a:pPr indent="-342900" lvl="0" marL="457200">
              <a:spcBef>
                <a:spcPts val="0"/>
              </a:spcBef>
              <a:buClr>
                <a:schemeClr val="dk2"/>
              </a:buClr>
              <a:buSzPct val="100000"/>
              <a:buFont typeface="Arial"/>
              <a:buChar char="●"/>
            </a:pPr>
            <a:r>
              <a:rPr lang="en"/>
              <a:t>But, it’s not difficult to figure out!</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07" name="Shape 407"/>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supply voltage has to get the the board somehow</a:t>
            </a:r>
          </a:p>
          <a:p>
            <a:pPr indent="-342900" lvl="0" marL="457200" rtl="0">
              <a:spcBef>
                <a:spcPts val="0"/>
              </a:spcBef>
              <a:buClr>
                <a:schemeClr val="dk2"/>
              </a:buClr>
              <a:buSzPct val="100000"/>
              <a:buFont typeface="Arial"/>
              <a:buChar char="●"/>
            </a:pPr>
            <a:r>
              <a:rPr lang="en"/>
              <a:t>Look for pin headers that do not appear to connect to any other devices</a:t>
            </a:r>
          </a:p>
          <a:p>
            <a:pPr indent="-342900" lvl="0" marL="457200" rtl="0">
              <a:spcBef>
                <a:spcPts val="0"/>
              </a:spcBef>
              <a:buClr>
                <a:schemeClr val="dk2"/>
              </a:buClr>
              <a:buSzPct val="100000"/>
              <a:buFont typeface="Arial"/>
              <a:buChar char="●"/>
            </a:pPr>
            <a:r>
              <a:rPr lang="en"/>
              <a:t>The first place I looked was the large header at the bottom of the board</a:t>
            </a:r>
          </a:p>
          <a:p>
            <a:pPr indent="-342900" lvl="0" marL="457200" rtl="0">
              <a:spcBef>
                <a:spcPts val="0"/>
              </a:spcBef>
              <a:buClr>
                <a:schemeClr val="dk2"/>
              </a:buClr>
              <a:buSzPct val="100000"/>
              <a:buFont typeface="Arial"/>
              <a:buChar char="●"/>
            </a:pPr>
            <a:r>
              <a:rPr lang="en"/>
              <a:t>Almost all of the pins connect up the the DACs</a:t>
            </a:r>
          </a:p>
          <a:p>
            <a:pPr indent="-342900" lvl="0" marL="457200" rtl="0">
              <a:spcBef>
                <a:spcPts val="0"/>
              </a:spcBef>
              <a:buClr>
                <a:schemeClr val="dk2"/>
              </a:buClr>
              <a:buSzPct val="100000"/>
              <a:buFont typeface="Arial"/>
              <a:buChar char="●"/>
            </a:pPr>
            <a:r>
              <a:rPr lang="en"/>
              <a:t>The 4 rightmost connect to ground</a:t>
            </a:r>
          </a:p>
          <a:p>
            <a:pPr indent="-342900" lvl="0" marL="457200">
              <a:spcBef>
                <a:spcPts val="0"/>
              </a:spcBef>
              <a:buClr>
                <a:schemeClr val="dk2"/>
              </a:buClr>
              <a:buSzPct val="100000"/>
              <a:buFont typeface="Arial"/>
              <a:buChar char="●"/>
            </a:pPr>
            <a:r>
              <a:rPr lang="en"/>
              <a:t>But the 4 leftmost do not appear to connect to anything but each other</a:t>
            </a:r>
          </a:p>
        </p:txBody>
      </p:sp>
      <p:pic>
        <p:nvPicPr>
          <p:cNvPr id="408" name="Shape 408"/>
          <p:cNvPicPr preferRelativeResize="0"/>
          <p:nvPr/>
        </p:nvPicPr>
        <p:blipFill rotWithShape="1">
          <a:blip r:embed="rId3">
            <a:alphaModFix/>
          </a:blip>
          <a:srcRect b="31270" l="44790" r="21129" t="15933"/>
          <a:stretch/>
        </p:blipFill>
        <p:spPr>
          <a:xfrm>
            <a:off x="6719928" y="3031047"/>
            <a:ext cx="2424074" cy="2112451"/>
          </a:xfrm>
          <a:prstGeom prst="rect">
            <a:avLst/>
          </a:prstGeom>
          <a:noFill/>
          <a:ln>
            <a:noFill/>
          </a:ln>
        </p:spPr>
      </p:pic>
      <p:pic>
        <p:nvPicPr>
          <p:cNvPr id="409" name="Shape 409"/>
          <p:cNvPicPr preferRelativeResize="0"/>
          <p:nvPr/>
        </p:nvPicPr>
        <p:blipFill rotWithShape="1">
          <a:blip r:embed="rId4">
            <a:alphaModFix/>
          </a:blip>
          <a:srcRect b="23918" l="30696" r="37813" t="43162"/>
          <a:stretch/>
        </p:blipFill>
        <p:spPr>
          <a:xfrm>
            <a:off x="-10" y="3031050"/>
            <a:ext cx="3592382" cy="2112451"/>
          </a:xfrm>
          <a:prstGeom prst="rect">
            <a:avLst/>
          </a:prstGeom>
          <a:noFill/>
          <a:ln>
            <a:noFill/>
          </a:ln>
        </p:spPr>
      </p:pic>
      <p:sp>
        <p:nvSpPr>
          <p:cNvPr id="410" name="Shape 410"/>
          <p:cNvSpPr txBox="1"/>
          <p:nvPr/>
        </p:nvSpPr>
        <p:spPr>
          <a:xfrm>
            <a:off x="7844450" y="3279300"/>
            <a:ext cx="898200" cy="425700"/>
          </a:xfrm>
          <a:prstGeom prst="rect">
            <a:avLst/>
          </a:prstGeom>
          <a:solidFill>
            <a:srgbClr val="FFFFFF"/>
          </a:solidFill>
          <a:ln>
            <a:noFill/>
          </a:ln>
        </p:spPr>
        <p:txBody>
          <a:bodyPr anchorCtr="0" anchor="t" bIns="91425" lIns="91425" rIns="91425" tIns="91425">
            <a:noAutofit/>
          </a:bodyPr>
          <a:lstStyle/>
          <a:p>
            <a:pPr>
              <a:spcBef>
                <a:spcPts val="0"/>
              </a:spcBef>
              <a:buNone/>
            </a:pPr>
            <a:r>
              <a:rPr lang="en"/>
              <a:t>Ground</a:t>
            </a:r>
          </a:p>
        </p:txBody>
      </p:sp>
      <p:cxnSp>
        <p:nvCxnSpPr>
          <p:cNvPr id="411" name="Shape 411"/>
          <p:cNvCxnSpPr>
            <a:stCxn id="410" idx="2"/>
          </p:cNvCxnSpPr>
          <p:nvPr/>
        </p:nvCxnSpPr>
        <p:spPr>
          <a:xfrm flipH="1">
            <a:off x="7702850" y="3705000"/>
            <a:ext cx="590700" cy="322500"/>
          </a:xfrm>
          <a:prstGeom prst="straightConnector1">
            <a:avLst/>
          </a:prstGeom>
          <a:noFill/>
          <a:ln cap="flat" cmpd="sng" w="19050">
            <a:solidFill>
              <a:srgbClr val="FFFFFF"/>
            </a:solidFill>
            <a:prstDash val="solid"/>
            <a:round/>
            <a:headEnd len="lg" w="lg" type="none"/>
            <a:tailEnd len="lg" w="lg" type="triangle"/>
          </a:ln>
        </p:spPr>
      </p:cxnSp>
      <p:sp>
        <p:nvSpPr>
          <p:cNvPr id="412" name="Shape 412"/>
          <p:cNvSpPr txBox="1"/>
          <p:nvPr/>
        </p:nvSpPr>
        <p:spPr>
          <a:xfrm>
            <a:off x="1691950" y="3190700"/>
            <a:ext cx="590699" cy="387599"/>
          </a:xfrm>
          <a:prstGeom prst="rect">
            <a:avLst/>
          </a:prstGeom>
          <a:solidFill>
            <a:srgbClr val="FFFFFF"/>
          </a:solidFill>
          <a:ln>
            <a:noFill/>
          </a:ln>
        </p:spPr>
        <p:txBody>
          <a:bodyPr anchorCtr="0" anchor="t" bIns="91425" lIns="91425" rIns="91425" tIns="91425">
            <a:noAutofit/>
          </a:bodyPr>
          <a:lstStyle/>
          <a:p>
            <a:pPr>
              <a:spcBef>
                <a:spcPts val="0"/>
              </a:spcBef>
              <a:buNone/>
            </a:pPr>
            <a:r>
              <a:rPr lang="en"/>
              <a:t>???</a:t>
            </a:r>
          </a:p>
        </p:txBody>
      </p:sp>
      <p:cxnSp>
        <p:nvCxnSpPr>
          <p:cNvPr id="413" name="Shape 413"/>
          <p:cNvCxnSpPr/>
          <p:nvPr/>
        </p:nvCxnSpPr>
        <p:spPr>
          <a:xfrm>
            <a:off x="2079550" y="3473700"/>
            <a:ext cx="387599" cy="178500"/>
          </a:xfrm>
          <a:prstGeom prst="straightConnector1">
            <a:avLst/>
          </a:prstGeom>
          <a:noFill/>
          <a:ln cap="flat" cmpd="sng" w="19050">
            <a:solidFill>
              <a:srgbClr val="FFFFFF"/>
            </a:solidFill>
            <a:prstDash val="solid"/>
            <a:round/>
            <a:headEnd len="lg" w="lg" type="none"/>
            <a:tailEnd len="lg" w="lg" type="triangle"/>
          </a:ln>
        </p:spPr>
      </p:cxn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19" name="Shape 41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Just for kicks I tested the continuity between the leftmost pins on the large header with pin #1 on the JTAG header</a:t>
            </a:r>
          </a:p>
          <a:p>
            <a:pPr indent="-342900" lvl="0" marL="457200" rtl="0">
              <a:spcBef>
                <a:spcPts val="0"/>
              </a:spcBef>
              <a:buClr>
                <a:schemeClr val="dk2"/>
              </a:buClr>
              <a:buSzPct val="100000"/>
              <a:buFont typeface="Arial"/>
              <a:buChar char="●"/>
            </a:pPr>
            <a:r>
              <a:rPr lang="en"/>
              <a:t>Turns out it was a perfect connection!</a:t>
            </a:r>
          </a:p>
          <a:p>
            <a:pPr indent="-342900" lvl="0" marL="457200" rtl="0">
              <a:spcBef>
                <a:spcPts val="0"/>
              </a:spcBef>
              <a:buClr>
                <a:schemeClr val="dk2"/>
              </a:buClr>
              <a:buSzPct val="100000"/>
              <a:buFont typeface="Arial"/>
              <a:buChar char="●"/>
            </a:pPr>
            <a:r>
              <a:rPr lang="en"/>
              <a:t>This means that the power coming into the board is a regulated voltage</a:t>
            </a:r>
          </a:p>
          <a:p>
            <a:pPr indent="-342900" lvl="0" marL="457200" rtl="0">
              <a:spcBef>
                <a:spcPts val="0"/>
              </a:spcBef>
              <a:buClr>
                <a:schemeClr val="dk2"/>
              </a:buClr>
              <a:buSzPct val="100000"/>
              <a:buFont typeface="Arial"/>
              <a:buChar char="●"/>
            </a:pPr>
            <a:r>
              <a:rPr lang="en"/>
              <a:t>There was one other quick test to determine the voltage </a:t>
            </a:r>
          </a:p>
        </p:txBody>
      </p:sp>
      <p:pic>
        <p:nvPicPr>
          <p:cNvPr id="420" name="Shape 420"/>
          <p:cNvPicPr preferRelativeResize="0"/>
          <p:nvPr/>
        </p:nvPicPr>
        <p:blipFill rotWithShape="1">
          <a:blip r:embed="rId3">
            <a:alphaModFix/>
          </a:blip>
          <a:srcRect b="23918" l="30696" r="37813" t="43162"/>
          <a:stretch/>
        </p:blipFill>
        <p:spPr>
          <a:xfrm>
            <a:off x="-1" y="3301450"/>
            <a:ext cx="3132550" cy="1842049"/>
          </a:xfrm>
          <a:prstGeom prst="rect">
            <a:avLst/>
          </a:prstGeom>
          <a:noFill/>
          <a:ln>
            <a:noFill/>
          </a:ln>
        </p:spPr>
      </p:pic>
      <p:pic>
        <p:nvPicPr>
          <p:cNvPr id="421" name="Shape 421"/>
          <p:cNvPicPr preferRelativeResize="0"/>
          <p:nvPr/>
        </p:nvPicPr>
        <p:blipFill rotWithShape="1">
          <a:blip r:embed="rId4">
            <a:alphaModFix/>
          </a:blip>
          <a:srcRect b="20263" l="38823" r="35809" t="48397"/>
          <a:stretch/>
        </p:blipFill>
        <p:spPr>
          <a:xfrm>
            <a:off x="6824499" y="3531524"/>
            <a:ext cx="2319496" cy="1611975"/>
          </a:xfrm>
          <a:prstGeom prst="rect">
            <a:avLst/>
          </a:prstGeom>
          <a:noFill/>
          <a:ln>
            <a:noFill/>
          </a:ln>
        </p:spPr>
      </p:pic>
      <p:cxnSp>
        <p:nvCxnSpPr>
          <p:cNvPr id="422" name="Shape 422"/>
          <p:cNvCxnSpPr/>
          <p:nvPr/>
        </p:nvCxnSpPr>
        <p:spPr>
          <a:xfrm rot="10800000">
            <a:off x="2614674" y="4230549"/>
            <a:ext cx="2196600" cy="209100"/>
          </a:xfrm>
          <a:prstGeom prst="straightConnector1">
            <a:avLst/>
          </a:prstGeom>
          <a:noFill/>
          <a:ln cap="flat" cmpd="sng" w="38100">
            <a:solidFill>
              <a:srgbClr val="FF9900"/>
            </a:solidFill>
            <a:prstDash val="solid"/>
            <a:round/>
            <a:headEnd len="lg" w="lg" type="none"/>
            <a:tailEnd len="lg" w="lg" type="triangle"/>
          </a:ln>
        </p:spPr>
      </p:cxnSp>
      <p:cxnSp>
        <p:nvCxnSpPr>
          <p:cNvPr id="423" name="Shape 423"/>
          <p:cNvCxnSpPr/>
          <p:nvPr/>
        </p:nvCxnSpPr>
        <p:spPr>
          <a:xfrm flipH="1" rot="10800000">
            <a:off x="4805100" y="4372000"/>
            <a:ext cx="2313600" cy="73799"/>
          </a:xfrm>
          <a:prstGeom prst="straightConnector1">
            <a:avLst/>
          </a:prstGeom>
          <a:noFill/>
          <a:ln cap="flat" cmpd="sng" w="38100">
            <a:solidFill>
              <a:srgbClr val="FF9900"/>
            </a:solidFill>
            <a:prstDash val="solid"/>
            <a:round/>
            <a:headEnd len="lg" w="lg" type="none"/>
            <a:tailEnd len="lg" w="lg" type="triangle"/>
          </a:ln>
        </p:spPr>
      </p:cxn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29" name="Shape 42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It turns out that the smaller header in the middle of the board has a pin labeled “+3.3V”</a:t>
            </a:r>
          </a:p>
          <a:p>
            <a:pPr indent="-342900" lvl="0" marL="457200" rtl="0">
              <a:spcBef>
                <a:spcPts val="0"/>
              </a:spcBef>
              <a:buClr>
                <a:schemeClr val="dk2"/>
              </a:buClr>
              <a:buSzPct val="100000"/>
              <a:buFont typeface="Arial"/>
              <a:buChar char="●"/>
            </a:pPr>
            <a:r>
              <a:rPr lang="en"/>
              <a:t>Testing the continuity between it and pin #1 of the JTAG connector showed a perfect connection</a:t>
            </a:r>
          </a:p>
          <a:p>
            <a:pPr indent="-342900" lvl="0" marL="457200">
              <a:spcBef>
                <a:spcPts val="0"/>
              </a:spcBef>
              <a:buClr>
                <a:schemeClr val="dk2"/>
              </a:buClr>
              <a:buSzPct val="100000"/>
              <a:buFont typeface="Arial"/>
              <a:buChar char="●"/>
            </a:pPr>
            <a:r>
              <a:rPr lang="en"/>
              <a:t>Now we know that the voltage coming into the board is a nice 3.3 volts!!!</a:t>
            </a:r>
          </a:p>
        </p:txBody>
      </p:sp>
      <p:pic>
        <p:nvPicPr>
          <p:cNvPr id="430" name="Shape 430"/>
          <p:cNvPicPr preferRelativeResize="0"/>
          <p:nvPr/>
        </p:nvPicPr>
        <p:blipFill rotWithShape="1">
          <a:blip r:embed="rId3">
            <a:alphaModFix/>
          </a:blip>
          <a:srcRect b="39643" l="13790" r="20067" t="20522"/>
          <a:stretch/>
        </p:blipFill>
        <p:spPr>
          <a:xfrm>
            <a:off x="3096100" y="3094725"/>
            <a:ext cx="6047898" cy="2048774"/>
          </a:xfrm>
          <a:prstGeom prst="rect">
            <a:avLst/>
          </a:prstGeom>
          <a:noFill/>
          <a:ln>
            <a:noFill/>
          </a:ln>
        </p:spPr>
      </p:pic>
      <p:cxnSp>
        <p:nvCxnSpPr>
          <p:cNvPr id="431" name="Shape 431"/>
          <p:cNvCxnSpPr/>
          <p:nvPr/>
        </p:nvCxnSpPr>
        <p:spPr>
          <a:xfrm rot="10800000">
            <a:off x="7979850" y="4574925"/>
            <a:ext cx="73799" cy="516899"/>
          </a:xfrm>
          <a:prstGeom prst="straightConnector1">
            <a:avLst/>
          </a:prstGeom>
          <a:noFill/>
          <a:ln cap="flat" cmpd="sng" w="38100">
            <a:solidFill>
              <a:srgbClr val="FFFF00"/>
            </a:solidFill>
            <a:prstDash val="solid"/>
            <a:round/>
            <a:headEnd len="lg" w="lg" type="none"/>
            <a:tailEnd len="lg" w="lg" type="triangle"/>
          </a:ln>
        </p:spPr>
      </p:cxn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x="0" y="0"/>
          <a:ext cx="0" cy="0"/>
          <a:chOff x="0" y="0"/>
          <a:chExt cx="0" cy="0"/>
        </a:xfrm>
      </p:grpSpPr>
      <p:sp>
        <p:nvSpPr>
          <p:cNvPr id="436" name="Shape 436"/>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37" name="Shape 437"/>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next part is trial and error</a:t>
            </a:r>
          </a:p>
          <a:p>
            <a:pPr indent="-342900" lvl="0" marL="457200" rtl="0">
              <a:spcBef>
                <a:spcPts val="0"/>
              </a:spcBef>
              <a:buClr>
                <a:schemeClr val="dk2"/>
              </a:buClr>
              <a:buSzPct val="100000"/>
              <a:buFont typeface="Arial"/>
              <a:buChar char="●"/>
            </a:pPr>
            <a:r>
              <a:rPr lang="en"/>
              <a:t>There are 4 pins that could be in any order</a:t>
            </a:r>
          </a:p>
          <a:p>
            <a:pPr indent="-342900" lvl="1" marL="914400" rtl="0">
              <a:spcBef>
                <a:spcPts val="0"/>
              </a:spcBef>
              <a:buClr>
                <a:schemeClr val="dk2"/>
              </a:buClr>
              <a:buSzPct val="100000"/>
              <a:buFont typeface="Courier New"/>
              <a:buChar char="o"/>
            </a:pPr>
            <a:r>
              <a:rPr lang="en"/>
              <a:t>TMS, TCK, TDO, TDI</a:t>
            </a:r>
          </a:p>
          <a:p>
            <a:pPr indent="-342900" lvl="0" marL="457200" rtl="0">
              <a:spcBef>
                <a:spcPts val="0"/>
              </a:spcBef>
              <a:buClr>
                <a:schemeClr val="dk2"/>
              </a:buClr>
              <a:buSzPct val="100000"/>
              <a:buFont typeface="Arial"/>
              <a:buChar char="●"/>
            </a:pPr>
            <a:r>
              <a:rPr lang="en"/>
              <a:t>You could use one more trick which is to try and find other JTAG supported devices that could be in the chain</a:t>
            </a:r>
          </a:p>
          <a:p>
            <a:pPr indent="-342900" lvl="1" marL="914400" rtl="0">
              <a:spcBef>
                <a:spcPts val="0"/>
              </a:spcBef>
              <a:buClr>
                <a:schemeClr val="dk2"/>
              </a:buClr>
              <a:buSzPct val="100000"/>
              <a:buFont typeface="Courier New"/>
              <a:buChar char="o"/>
            </a:pPr>
            <a:r>
              <a:rPr lang="en"/>
              <a:t>If these devices are not BGA then you might be able to poke at the pins to see what connects where</a:t>
            </a:r>
          </a:p>
          <a:p>
            <a:pPr indent="-342900" lvl="1" marL="914400">
              <a:spcBef>
                <a:spcPts val="0"/>
              </a:spcBef>
              <a:buClr>
                <a:schemeClr val="dk2"/>
              </a:buClr>
              <a:buSzPct val="100000"/>
              <a:buFont typeface="Courier New"/>
              <a:buChar char="o"/>
            </a:pPr>
            <a:r>
              <a:rPr lang="en"/>
              <a:t>This will only get you TMS, TCK, and either TDO or TDI (or perhaps neither if there are more than two devices and the one you can access is in the middle)</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43" name="Shape 443"/>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Thankfully this header uses a pretty standard layout</a:t>
            </a:r>
          </a:p>
          <a:p>
            <a:pPr indent="-342900" lvl="0" marL="457200" rtl="0">
              <a:spcBef>
                <a:spcPts val="0"/>
              </a:spcBef>
              <a:buClr>
                <a:schemeClr val="dk2"/>
              </a:buClr>
              <a:buSzPct val="100000"/>
              <a:buFont typeface="Arial"/>
              <a:buChar char="●"/>
            </a:pPr>
            <a:r>
              <a:rPr lang="en"/>
              <a:t>My Xilinx DLC9G came with a connector that converts the 14 pin connector on the JTAG programmer to a 6 pin header</a:t>
            </a:r>
          </a:p>
          <a:p>
            <a:pPr indent="-342900" lvl="0" marL="457200" rtl="0">
              <a:spcBef>
                <a:spcPts val="0"/>
              </a:spcBef>
              <a:buClr>
                <a:schemeClr val="dk2"/>
              </a:buClr>
              <a:buSzPct val="100000"/>
              <a:buFont typeface="Arial"/>
              <a:buChar char="●"/>
            </a:pPr>
            <a:r>
              <a:rPr lang="en"/>
              <a:t>Turns out that this cable works perfectly!</a:t>
            </a:r>
          </a:p>
          <a:p>
            <a:pPr indent="-342900" lvl="1" marL="914400" rtl="0">
              <a:spcBef>
                <a:spcPts val="0"/>
              </a:spcBef>
              <a:buClr>
                <a:schemeClr val="dk2"/>
              </a:buClr>
              <a:buSzPct val="100000"/>
              <a:buFont typeface="Courier New"/>
              <a:buChar char="o"/>
            </a:pPr>
            <a:r>
              <a:rPr lang="en"/>
              <a:t>Don’t worry about getting the connections wrong</a:t>
            </a:r>
          </a:p>
          <a:p>
            <a:pPr indent="-342900" lvl="1" marL="914400" rtl="0">
              <a:spcBef>
                <a:spcPts val="0"/>
              </a:spcBef>
              <a:buClr>
                <a:schemeClr val="dk2"/>
              </a:buClr>
              <a:buSzPct val="100000"/>
              <a:buFont typeface="Courier New"/>
              <a:buChar char="o"/>
            </a:pPr>
            <a:r>
              <a:rPr lang="en"/>
              <a:t>The only important ones are VCC (supply) and ground</a:t>
            </a:r>
          </a:p>
          <a:p>
            <a:pPr indent="-342900" lvl="0" marL="457200" rtl="0">
              <a:spcBef>
                <a:spcPts val="0"/>
              </a:spcBef>
              <a:buClr>
                <a:schemeClr val="dk2"/>
              </a:buClr>
              <a:buSzPct val="100000"/>
              <a:buFont typeface="Arial"/>
              <a:buChar char="●"/>
            </a:pPr>
            <a:r>
              <a:rPr lang="en"/>
              <a:t>If you want to avoid having to wire the whole thing up 16 times, then you should order a JTAGulator</a:t>
            </a:r>
          </a:p>
          <a:p>
            <a:pPr indent="-342900" lvl="1" marL="914400" rtl="0">
              <a:spcBef>
                <a:spcPts val="0"/>
              </a:spcBef>
              <a:buClr>
                <a:schemeClr val="dk2"/>
              </a:buClr>
              <a:buSzPct val="100000"/>
              <a:buFont typeface="Courier New"/>
              <a:buChar char="o"/>
            </a:pPr>
            <a:r>
              <a:rPr lang="en"/>
              <a:t>This will brute force the pins to get a valid IDCODE from the device</a:t>
            </a:r>
          </a:p>
          <a:p>
            <a:pPr indent="-342900" lvl="1" marL="914400">
              <a:spcBef>
                <a:spcPts val="0"/>
              </a:spcBef>
              <a:buClr>
                <a:schemeClr val="dk2"/>
              </a:buClr>
              <a:buSzPct val="100000"/>
              <a:buFont typeface="Courier New"/>
              <a:buChar char="o"/>
            </a:pPr>
            <a:r>
              <a:rPr lang="en"/>
              <a:t>Thus showing the correct pin                                                      arrangement for the JTAG header</a:t>
            </a:r>
          </a:p>
        </p:txBody>
      </p:sp>
      <p:pic>
        <p:nvPicPr>
          <p:cNvPr id="444" name="Shape 444"/>
          <p:cNvPicPr preferRelativeResize="0"/>
          <p:nvPr/>
        </p:nvPicPr>
        <p:blipFill rotWithShape="1">
          <a:blip r:embed="rId3">
            <a:alphaModFix/>
          </a:blip>
          <a:srcRect b="33119" l="5609" r="5342" t="33406"/>
          <a:stretch/>
        </p:blipFill>
        <p:spPr>
          <a:xfrm>
            <a:off x="5587225" y="3816275"/>
            <a:ext cx="3530799" cy="132722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21" name="Shape 12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Let’s start off with a very simple example</a:t>
            </a:r>
          </a:p>
          <a:p>
            <a:pPr indent="-342900" lvl="0" marL="457200" rtl="0">
              <a:spcBef>
                <a:spcPts val="0"/>
              </a:spcBef>
              <a:buClr>
                <a:schemeClr val="dk2"/>
              </a:buClr>
              <a:buSzPct val="100000"/>
              <a:buFont typeface="Arial"/>
              <a:buChar char="●"/>
            </a:pPr>
            <a:r>
              <a:rPr lang="en"/>
              <a:t>Suppose that for some reason you don’t have any documentation about the layout of an Arduino Uno board</a:t>
            </a:r>
          </a:p>
          <a:p>
            <a:pPr indent="-342900" lvl="0" marL="457200" rtl="0">
              <a:spcBef>
                <a:spcPts val="0"/>
              </a:spcBef>
              <a:buClr>
                <a:schemeClr val="dk2"/>
              </a:buClr>
              <a:buSzPct val="100000"/>
              <a:buFont typeface="Arial"/>
              <a:buChar char="●"/>
            </a:pPr>
            <a:r>
              <a:rPr lang="en"/>
              <a:t>You want to figure out what connects to the pin headers along the edges</a:t>
            </a:r>
          </a:p>
          <a:p>
            <a:pPr indent="-342900" lvl="1" marL="914400" rtl="0">
              <a:spcBef>
                <a:spcPts val="0"/>
              </a:spcBef>
              <a:buClr>
                <a:schemeClr val="dk2"/>
              </a:buClr>
              <a:buSzPct val="100000"/>
              <a:buFont typeface="Courier New"/>
              <a:buChar char="o"/>
            </a:pPr>
            <a:r>
              <a:rPr lang="en"/>
              <a:t>We’ll start with the digital pins</a:t>
            </a:r>
          </a:p>
          <a:p>
            <a:pPr lvl="0" rtl="0">
              <a:spcBef>
                <a:spcPts val="0"/>
              </a:spcBef>
              <a:buNone/>
            </a:pPr>
            <a:r>
              <a:t/>
            </a:r>
            <a:endParaRPr/>
          </a:p>
        </p:txBody>
      </p:sp>
      <p:pic>
        <p:nvPicPr>
          <p:cNvPr id="122" name="Shape 122"/>
          <p:cNvPicPr preferRelativeResize="0"/>
          <p:nvPr/>
        </p:nvPicPr>
        <p:blipFill>
          <a:blip r:embed="rId3">
            <a:alphaModFix/>
          </a:blip>
          <a:stretch>
            <a:fillRect/>
          </a:stretch>
        </p:blipFill>
        <p:spPr>
          <a:xfrm>
            <a:off x="6483925" y="3171825"/>
            <a:ext cx="2743199" cy="1971674"/>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 name="Shape 448"/>
        <p:cNvGrpSpPr/>
        <p:nvPr/>
      </p:nvGrpSpPr>
      <p:grpSpPr>
        <a:xfrm>
          <a:off x="0" y="0"/>
          <a:ext cx="0" cy="0"/>
          <a:chOff x="0" y="0"/>
          <a:chExt cx="0" cy="0"/>
        </a:xfrm>
      </p:grpSpPr>
      <p:sp>
        <p:nvSpPr>
          <p:cNvPr id="449" name="Shape 449"/>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50" name="Shape 450"/>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Okay so let’s review what we know:</a:t>
            </a:r>
          </a:p>
          <a:p>
            <a:pPr indent="-342900" lvl="1" marL="914400" rtl="0">
              <a:spcBef>
                <a:spcPts val="0"/>
              </a:spcBef>
              <a:buClr>
                <a:schemeClr val="dk2"/>
              </a:buClr>
              <a:buSzPct val="100000"/>
              <a:buFont typeface="Courier New"/>
              <a:buChar char="o"/>
            </a:pPr>
            <a:r>
              <a:rPr lang="en"/>
              <a:t>The header labeled “FPGA PROG CONN” is the JTAG header</a:t>
            </a:r>
          </a:p>
          <a:p>
            <a:pPr indent="-342900" lvl="1" marL="914400" rtl="0">
              <a:spcBef>
                <a:spcPts val="0"/>
              </a:spcBef>
              <a:buClr>
                <a:schemeClr val="dk2"/>
              </a:buClr>
              <a:buSzPct val="100000"/>
              <a:buFont typeface="Courier New"/>
              <a:buChar char="o"/>
            </a:pPr>
            <a:r>
              <a:rPr lang="en"/>
              <a:t>The leftmost cluster of 4 pins on the large header at the bottom is 3.3 volt supply</a:t>
            </a:r>
          </a:p>
          <a:p>
            <a:pPr indent="-342900" lvl="1" marL="914400" rtl="0">
              <a:spcBef>
                <a:spcPts val="0"/>
              </a:spcBef>
              <a:buClr>
                <a:schemeClr val="dk2"/>
              </a:buClr>
              <a:buSzPct val="100000"/>
              <a:buFont typeface="Courier New"/>
              <a:buChar char="o"/>
            </a:pPr>
            <a:r>
              <a:rPr lang="en"/>
              <a:t>The rightmost cluster of 4 pins on the large header at the bottom is ground</a:t>
            </a:r>
          </a:p>
          <a:p>
            <a:pPr indent="-342900" lvl="1" marL="914400" rtl="0">
              <a:spcBef>
                <a:spcPts val="0"/>
              </a:spcBef>
              <a:buClr>
                <a:schemeClr val="dk2"/>
              </a:buClr>
              <a:buSzPct val="100000"/>
              <a:buFont typeface="Courier New"/>
              <a:buChar char="o"/>
            </a:pPr>
            <a:r>
              <a:rPr lang="en"/>
              <a:t>Pin #1 of the JTAG header is VCC (reference)</a:t>
            </a:r>
          </a:p>
          <a:p>
            <a:pPr indent="-342900" lvl="1" marL="914400" rtl="0">
              <a:spcBef>
                <a:spcPts val="0"/>
              </a:spcBef>
              <a:buClr>
                <a:schemeClr val="dk2"/>
              </a:buClr>
              <a:buSzPct val="100000"/>
              <a:buFont typeface="Courier New"/>
              <a:buChar char="o"/>
            </a:pPr>
            <a:r>
              <a:rPr lang="en"/>
              <a:t>Pin #2 of the JTAG header is ground</a:t>
            </a:r>
          </a:p>
          <a:p>
            <a:pPr indent="-342900" lvl="1" marL="914400" rtl="0">
              <a:spcBef>
                <a:spcPts val="0"/>
              </a:spcBef>
              <a:buClr>
                <a:schemeClr val="dk2"/>
              </a:buClr>
              <a:buSzPct val="100000"/>
              <a:buFont typeface="Courier New"/>
              <a:buChar char="o"/>
            </a:pPr>
            <a:r>
              <a:rPr lang="en"/>
              <a:t>Pins 3-6 of the JTAG header are TCK, TDO, TDI, and TMS</a:t>
            </a:r>
          </a:p>
          <a:p>
            <a:pPr indent="-342900" lvl="2" marL="1371600" rtl="0">
              <a:spcBef>
                <a:spcPts val="0"/>
              </a:spcBef>
              <a:buClr>
                <a:schemeClr val="dk2"/>
              </a:buClr>
              <a:buSzPct val="100000"/>
              <a:buFont typeface="Wingdings"/>
              <a:buChar char="§"/>
            </a:pPr>
            <a:r>
              <a:rPr lang="en"/>
              <a:t>This was figured out by luck</a:t>
            </a:r>
          </a:p>
          <a:p>
            <a:pPr indent="-342900" lvl="2" marL="1371600" rtl="0">
              <a:spcBef>
                <a:spcPts val="0"/>
              </a:spcBef>
              <a:buClr>
                <a:schemeClr val="dk2"/>
              </a:buClr>
              <a:buSzPct val="100000"/>
              <a:buFont typeface="Wingdings"/>
              <a:buChar char="§"/>
            </a:pPr>
            <a:r>
              <a:rPr lang="en"/>
              <a:t>The breakout cable for my Xilinx DLC9G matched perfectly!</a:t>
            </a:r>
          </a:p>
          <a:p>
            <a:pPr indent="-342900" lvl="0" marL="457200">
              <a:spcBef>
                <a:spcPts val="0"/>
              </a:spcBef>
              <a:buClr>
                <a:schemeClr val="dk2"/>
              </a:buClr>
              <a:buSzPct val="100000"/>
              <a:buFont typeface="Arial"/>
              <a:buChar char="●"/>
            </a:pPr>
            <a:r>
              <a:rPr lang="en"/>
              <a:t>This is all we need to know to start poking at things!</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56" name="Shape 456"/>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A spare server power supply was connected to the board using the ground and 3.3 volt lines at the bottom</a:t>
            </a:r>
          </a:p>
          <a:p>
            <a:pPr indent="-342900" lvl="0" marL="457200" rtl="0">
              <a:spcBef>
                <a:spcPts val="0"/>
              </a:spcBef>
              <a:buClr>
                <a:schemeClr val="dk2"/>
              </a:buClr>
              <a:buSzPct val="100000"/>
              <a:buFont typeface="Arial"/>
              <a:buChar char="●"/>
            </a:pPr>
            <a:r>
              <a:rPr lang="en"/>
              <a:t>The JTAG header was connected to a breadboard using jumpers</a:t>
            </a:r>
          </a:p>
          <a:p>
            <a:pPr indent="-342900" lvl="1" marL="914400" rtl="0">
              <a:spcBef>
                <a:spcPts val="0"/>
              </a:spcBef>
              <a:buClr>
                <a:schemeClr val="dk2"/>
              </a:buClr>
              <a:buSzPct val="100000"/>
              <a:buFont typeface="Courier New"/>
              <a:buChar char="o"/>
            </a:pPr>
            <a:r>
              <a:rPr lang="en"/>
              <a:t>The breadboard was so that I could use both my Altera and Xilinx programmers without having to rewire each time</a:t>
            </a:r>
          </a:p>
          <a:p>
            <a:pPr indent="-342900" lvl="0" marL="457200" rtl="0">
              <a:spcBef>
                <a:spcPts val="0"/>
              </a:spcBef>
              <a:buClr>
                <a:schemeClr val="dk2"/>
              </a:buClr>
              <a:buSzPct val="100000"/>
              <a:buFont typeface="Arial"/>
              <a:buChar char="●"/>
            </a:pPr>
            <a:r>
              <a:rPr lang="en"/>
              <a:t>Just to be safe I connected my digital multimeter in series with the 3.3 volt supply to measure current</a:t>
            </a:r>
          </a:p>
          <a:p>
            <a:pPr indent="-342900" lvl="1" marL="914400" rtl="0">
              <a:spcBef>
                <a:spcPts val="0"/>
              </a:spcBef>
              <a:buClr>
                <a:schemeClr val="dk2"/>
              </a:buClr>
              <a:buSzPct val="100000"/>
              <a:buFont typeface="Courier New"/>
              <a:buChar char="o"/>
            </a:pPr>
            <a:r>
              <a:rPr lang="en"/>
              <a:t>This was because I had no </a:t>
            </a:r>
            <a:r>
              <a:rPr i="1" lang="en"/>
              <a:t>absolute</a:t>
            </a:r>
            <a:r>
              <a:rPr lang="en"/>
              <a:t> proof that my supply connections were correct</a:t>
            </a:r>
          </a:p>
          <a:p>
            <a:pPr indent="-342900" lvl="1" marL="914400" rtl="0">
              <a:spcBef>
                <a:spcPts val="0"/>
              </a:spcBef>
              <a:buClr>
                <a:schemeClr val="dk2"/>
              </a:buClr>
              <a:buSzPct val="100000"/>
              <a:buFont typeface="Courier New"/>
              <a:buChar char="o"/>
            </a:pPr>
            <a:r>
              <a:rPr lang="en"/>
              <a:t>Watching for something over 1 Amp </a:t>
            </a:r>
          </a:p>
          <a:p>
            <a:pPr indent="-342900" lvl="1" marL="914400">
              <a:spcBef>
                <a:spcPts val="0"/>
              </a:spcBef>
              <a:buClr>
                <a:schemeClr val="dk2"/>
              </a:buClr>
              <a:buSzPct val="100000"/>
              <a:buFont typeface="Courier New"/>
              <a:buChar char="o"/>
            </a:pPr>
            <a:r>
              <a:rPr lang="en"/>
              <a:t>That and for things to get toasty on the board...</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t/>
            </a:r>
            <a:endParaRPr/>
          </a:p>
        </p:txBody>
      </p:sp>
      <p:sp>
        <p:nvSpPr>
          <p:cNvPr id="462" name="Shape 462"/>
          <p:cNvSpPr txBox="1"/>
          <p:nvPr>
            <p:ph idx="1" type="body"/>
          </p:nvPr>
        </p:nvSpPr>
        <p:spPr>
          <a:xfrm>
            <a:off x="457200" y="1278516"/>
            <a:ext cx="8229600" cy="3630300"/>
          </a:xfrm>
          <a:prstGeom prst="rect">
            <a:avLst/>
          </a:prstGeom>
        </p:spPr>
        <p:txBody>
          <a:bodyPr anchorCtr="0" anchor="t" bIns="91425" lIns="91425" rIns="91425" tIns="91425">
            <a:noAutofit/>
          </a:bodyPr>
          <a:lstStyle/>
          <a:p>
            <a:pPr>
              <a:spcBef>
                <a:spcPts val="0"/>
              </a:spcBef>
              <a:buNone/>
            </a:pPr>
            <a:r>
              <a:t/>
            </a:r>
            <a:endParaRPr/>
          </a:p>
        </p:txBody>
      </p:sp>
      <p:pic>
        <p:nvPicPr>
          <p:cNvPr id="463" name="Shape 463"/>
          <p:cNvPicPr preferRelativeResize="0"/>
          <p:nvPr/>
        </p:nvPicPr>
        <p:blipFill rotWithShape="1">
          <a:blip r:embed="rId3">
            <a:alphaModFix/>
          </a:blip>
          <a:srcRect b="0" l="7132" r="0" t="6410"/>
          <a:stretch/>
        </p:blipFill>
        <p:spPr>
          <a:xfrm>
            <a:off x="35212" y="0"/>
            <a:ext cx="9073585" cy="5143498"/>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69" name="Shape 46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When the power was first applied the board was drawing ~ 500 mA</a:t>
            </a:r>
          </a:p>
          <a:p>
            <a:pPr indent="-342900" lvl="0" marL="457200" rtl="0">
              <a:spcBef>
                <a:spcPts val="0"/>
              </a:spcBef>
              <a:buClr>
                <a:schemeClr val="dk2"/>
              </a:buClr>
              <a:buSzPct val="100000"/>
              <a:buFont typeface="Arial"/>
              <a:buChar char="●"/>
            </a:pPr>
            <a:r>
              <a:rPr lang="en"/>
              <a:t>After about 20 seconds it settled down to ~ 400 mA</a:t>
            </a:r>
          </a:p>
          <a:p>
            <a:pPr indent="-342900" lvl="0" marL="457200" rtl="0">
              <a:spcBef>
                <a:spcPts val="0"/>
              </a:spcBef>
              <a:buClr>
                <a:schemeClr val="dk2"/>
              </a:buClr>
              <a:buSzPct val="100000"/>
              <a:buFont typeface="Arial"/>
              <a:buChar char="●"/>
            </a:pPr>
            <a:r>
              <a:rPr lang="en"/>
              <a:t>Perfectly acceptable current draw!</a:t>
            </a:r>
          </a:p>
          <a:p>
            <a:pPr indent="-342900" lvl="0" marL="457200" rtl="0">
              <a:spcBef>
                <a:spcPts val="0"/>
              </a:spcBef>
              <a:buClr>
                <a:schemeClr val="dk2"/>
              </a:buClr>
              <a:buSzPct val="100000"/>
              <a:buFont typeface="Arial"/>
              <a:buChar char="●"/>
            </a:pPr>
            <a:r>
              <a:rPr lang="en"/>
              <a:t>Now the question is, are the JTAG pins correct?</a:t>
            </a:r>
          </a:p>
          <a:p>
            <a:pPr indent="-342900" lvl="0" marL="457200" rtl="0">
              <a:spcBef>
                <a:spcPts val="0"/>
              </a:spcBef>
              <a:buClr>
                <a:schemeClr val="dk2"/>
              </a:buClr>
              <a:buSzPct val="100000"/>
              <a:buFont typeface="Arial"/>
              <a:buChar char="●"/>
            </a:pPr>
            <a:r>
              <a:rPr lang="en"/>
              <a:t>The only way to find out is to fire up some software</a:t>
            </a:r>
          </a:p>
          <a:p>
            <a:pPr indent="-342900" lvl="0" marL="457200">
              <a:spcBef>
                <a:spcPts val="0"/>
              </a:spcBef>
              <a:buClr>
                <a:schemeClr val="dk2"/>
              </a:buClr>
              <a:buSzPct val="100000"/>
              <a:buFont typeface="Arial"/>
              <a:buChar char="●"/>
            </a:pPr>
            <a:r>
              <a:rPr lang="en"/>
              <a:t>On to the TopJTAG Probe part of this presentation!</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75" name="Shape 47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a:spcBef>
                <a:spcPts val="0"/>
              </a:spcBef>
              <a:buClr>
                <a:schemeClr val="dk2"/>
              </a:buClr>
              <a:buSzPct val="100000"/>
              <a:buFont typeface="Arial"/>
              <a:buChar char="●"/>
            </a:pPr>
            <a:r>
              <a:rPr lang="en"/>
              <a:t>This is what comes up after starting TopJTAG Probe</a:t>
            </a:r>
          </a:p>
        </p:txBody>
      </p:sp>
      <p:pic>
        <p:nvPicPr>
          <p:cNvPr id="476" name="Shape 476"/>
          <p:cNvPicPr preferRelativeResize="0"/>
          <p:nvPr/>
        </p:nvPicPr>
        <p:blipFill>
          <a:blip r:embed="rId3">
            <a:alphaModFix/>
          </a:blip>
          <a:stretch>
            <a:fillRect/>
          </a:stretch>
        </p:blipFill>
        <p:spPr>
          <a:xfrm>
            <a:off x="1790461" y="1656775"/>
            <a:ext cx="4648973" cy="3486725"/>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82" name="Shape 482"/>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first thing to do is select the JTAG connection you want to use</a:t>
            </a:r>
          </a:p>
          <a:p>
            <a:pPr indent="-342900" lvl="0" marL="457200" rtl="0">
              <a:spcBef>
                <a:spcPts val="0"/>
              </a:spcBef>
              <a:buClr>
                <a:schemeClr val="dk2"/>
              </a:buClr>
              <a:buSzPct val="100000"/>
              <a:buFont typeface="Arial"/>
              <a:buChar char="●"/>
            </a:pPr>
            <a:r>
              <a:rPr lang="en"/>
              <a:t>TopJTAG Probe supports several JTAG programmers</a:t>
            </a:r>
          </a:p>
          <a:p>
            <a:pPr indent="-342900" lvl="0" marL="457200">
              <a:spcBef>
                <a:spcPts val="0"/>
              </a:spcBef>
              <a:buClr>
                <a:schemeClr val="dk2"/>
              </a:buClr>
              <a:buSzPct val="100000"/>
              <a:buFont typeface="Arial"/>
              <a:buChar char="●"/>
            </a:pPr>
            <a:r>
              <a:rPr lang="en"/>
              <a:t>I will be using the Altera USB Blaster for this program</a:t>
            </a:r>
          </a:p>
        </p:txBody>
      </p:sp>
      <p:pic>
        <p:nvPicPr>
          <p:cNvPr id="483" name="Shape 483"/>
          <p:cNvPicPr preferRelativeResize="0"/>
          <p:nvPr/>
        </p:nvPicPr>
        <p:blipFill rotWithShape="1">
          <a:blip r:embed="rId3">
            <a:alphaModFix/>
          </a:blip>
          <a:srcRect b="30194" l="11443" r="52628" t="19015"/>
          <a:stretch/>
        </p:blipFill>
        <p:spPr>
          <a:xfrm>
            <a:off x="2597387" y="2192700"/>
            <a:ext cx="3949224" cy="2950799"/>
          </a:xfrm>
          <a:prstGeom prst="rect">
            <a:avLst/>
          </a:prstGeom>
          <a:noFill/>
          <a:ln>
            <a:noFill/>
          </a:ln>
        </p:spPr>
      </p:pic>
      <p:cxnSp>
        <p:nvCxnSpPr>
          <p:cNvPr id="484" name="Shape 484"/>
          <p:cNvCxnSpPr/>
          <p:nvPr/>
        </p:nvCxnSpPr>
        <p:spPr>
          <a:xfrm flipH="1" rot="10800000">
            <a:off x="1815000" y="2458424"/>
            <a:ext cx="1193699" cy="555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sp>
        <p:nvSpPr>
          <p:cNvPr id="489" name="Shape 489"/>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90" name="Shape 490"/>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a:spcBef>
                <a:spcPts val="0"/>
              </a:spcBef>
              <a:buClr>
                <a:schemeClr val="dk2"/>
              </a:buClr>
              <a:buSzPct val="100000"/>
              <a:buFont typeface="Arial"/>
              <a:buChar char="●"/>
            </a:pPr>
            <a:r>
              <a:rPr lang="en"/>
              <a:t>Here is a view of the programmers supported by TopJTAG Probe</a:t>
            </a:r>
          </a:p>
        </p:txBody>
      </p:sp>
      <p:pic>
        <p:nvPicPr>
          <p:cNvPr id="491" name="Shape 491"/>
          <p:cNvPicPr preferRelativeResize="0"/>
          <p:nvPr/>
        </p:nvPicPr>
        <p:blipFill rotWithShape="1">
          <a:blip r:embed="rId3">
            <a:alphaModFix/>
          </a:blip>
          <a:srcRect b="30067" l="11443" r="52561" t="19013"/>
          <a:stretch/>
        </p:blipFill>
        <p:spPr>
          <a:xfrm>
            <a:off x="1786224" y="1661300"/>
            <a:ext cx="4657449" cy="3482200"/>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sp>
        <p:nvSpPr>
          <p:cNvPr id="496" name="Shape 496"/>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497" name="Shape 497"/>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a:spcBef>
                <a:spcPts val="0"/>
              </a:spcBef>
              <a:buClr>
                <a:schemeClr val="dk2"/>
              </a:buClr>
              <a:buSzPct val="100000"/>
              <a:buFont typeface="Arial"/>
              <a:buChar char="●"/>
            </a:pPr>
            <a:r>
              <a:rPr lang="en"/>
              <a:t>My programmer was found!</a:t>
            </a:r>
          </a:p>
        </p:txBody>
      </p:sp>
      <p:pic>
        <p:nvPicPr>
          <p:cNvPr id="498" name="Shape 498"/>
          <p:cNvPicPr preferRelativeResize="0"/>
          <p:nvPr/>
        </p:nvPicPr>
        <p:blipFill>
          <a:blip r:embed="rId3">
            <a:alphaModFix/>
          </a:blip>
          <a:stretch>
            <a:fillRect/>
          </a:stretch>
        </p:blipFill>
        <p:spPr>
          <a:xfrm>
            <a:off x="2857500" y="1888750"/>
            <a:ext cx="3429000" cy="2409825"/>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x="0" y="0"/>
          <a:ext cx="0" cy="0"/>
          <a:chOff x="0" y="0"/>
          <a:chExt cx="0" cy="0"/>
        </a:xfrm>
      </p:grpSpPr>
      <p:sp>
        <p:nvSpPr>
          <p:cNvPr id="503" name="Shape 503"/>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04" name="Shape 504"/>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Now it’s time for the magic moment!!</a:t>
            </a:r>
          </a:p>
          <a:p>
            <a:pPr indent="-342900" lvl="0" marL="457200">
              <a:spcBef>
                <a:spcPts val="0"/>
              </a:spcBef>
              <a:buClr>
                <a:schemeClr val="dk2"/>
              </a:buClr>
              <a:buSzPct val="100000"/>
              <a:buFont typeface="Arial"/>
              <a:buChar char="●"/>
            </a:pPr>
            <a:r>
              <a:rPr lang="en"/>
              <a:t>Examining the chain will attempt to enumerate the JTAG device(s)</a:t>
            </a:r>
          </a:p>
        </p:txBody>
      </p:sp>
      <p:pic>
        <p:nvPicPr>
          <p:cNvPr id="505" name="Shape 505"/>
          <p:cNvPicPr preferRelativeResize="0"/>
          <p:nvPr/>
        </p:nvPicPr>
        <p:blipFill rotWithShape="1">
          <a:blip r:embed="rId3">
            <a:alphaModFix/>
          </a:blip>
          <a:srcRect b="29909" l="11519" r="52617" t="18918"/>
          <a:stretch/>
        </p:blipFill>
        <p:spPr>
          <a:xfrm>
            <a:off x="2020937" y="1984800"/>
            <a:ext cx="4188023" cy="3158699"/>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x="0" y="0"/>
          <a:ext cx="0" cy="0"/>
          <a:chOff x="0" y="0"/>
          <a:chExt cx="0" cy="0"/>
        </a:xfrm>
      </p:grpSpPr>
      <p:sp>
        <p:nvSpPr>
          <p:cNvPr id="510" name="Shape 51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11" name="Shape 51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Woot!!</a:t>
            </a:r>
          </a:p>
          <a:p>
            <a:pPr indent="-342900" lvl="0" marL="457200">
              <a:spcBef>
                <a:spcPts val="0"/>
              </a:spcBef>
              <a:buClr>
                <a:schemeClr val="dk2"/>
              </a:buClr>
              <a:buSzPct val="100000"/>
              <a:buFont typeface="Arial"/>
              <a:buChar char="●"/>
            </a:pPr>
            <a:r>
              <a:rPr lang="en"/>
              <a:t>Two devices were found :D</a:t>
            </a:r>
          </a:p>
        </p:txBody>
      </p:sp>
      <p:pic>
        <p:nvPicPr>
          <p:cNvPr id="512" name="Shape 512"/>
          <p:cNvPicPr preferRelativeResize="0"/>
          <p:nvPr/>
        </p:nvPicPr>
        <p:blipFill>
          <a:blip r:embed="rId3">
            <a:alphaModFix/>
          </a:blip>
          <a:stretch>
            <a:fillRect/>
          </a:stretch>
        </p:blipFill>
        <p:spPr>
          <a:xfrm>
            <a:off x="2876550" y="2082150"/>
            <a:ext cx="3390900" cy="268605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28" name="Shape 128"/>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easiest first thing to do is simply look at the board</a:t>
            </a:r>
          </a:p>
          <a:p>
            <a:pPr indent="-342900" lvl="0" marL="457200" rtl="0">
              <a:spcBef>
                <a:spcPts val="0"/>
              </a:spcBef>
              <a:buClr>
                <a:schemeClr val="dk2"/>
              </a:buClr>
              <a:buSzPct val="100000"/>
              <a:buFont typeface="Arial"/>
              <a:buChar char="●"/>
            </a:pPr>
            <a:r>
              <a:rPr lang="en"/>
              <a:t>Can you see the traces?</a:t>
            </a:r>
          </a:p>
          <a:p>
            <a:pPr indent="-342900" lvl="0" marL="457200" rtl="0">
              <a:spcBef>
                <a:spcPts val="0"/>
              </a:spcBef>
              <a:buClr>
                <a:schemeClr val="dk2"/>
              </a:buClr>
              <a:buSzPct val="100000"/>
              <a:buFont typeface="Arial"/>
              <a:buChar char="●"/>
            </a:pPr>
            <a:r>
              <a:rPr lang="en"/>
              <a:t>If so, do any of the traces go directly to the ATMega?</a:t>
            </a:r>
          </a:p>
          <a:p>
            <a:pPr indent="-342900" lvl="1" marL="914400" rtl="0">
              <a:spcBef>
                <a:spcPts val="0"/>
              </a:spcBef>
              <a:buClr>
                <a:schemeClr val="dk2"/>
              </a:buClr>
              <a:buSzPct val="100000"/>
              <a:buFont typeface="Courier New"/>
              <a:buChar char="o"/>
            </a:pPr>
            <a:r>
              <a:rPr lang="en"/>
              <a:t>Then success!  No need to poke that one!</a:t>
            </a:r>
          </a:p>
          <a:p>
            <a:pPr indent="-342900" lvl="0" marL="457200" rtl="0">
              <a:spcBef>
                <a:spcPts val="0"/>
              </a:spcBef>
              <a:buClr>
                <a:schemeClr val="dk2"/>
              </a:buClr>
              <a:buSzPct val="100000"/>
              <a:buFont typeface="Arial"/>
              <a:buChar char="●"/>
            </a:pPr>
            <a:r>
              <a:rPr lang="en"/>
              <a:t>If not, then do you see any vias on the trace?</a:t>
            </a:r>
          </a:p>
          <a:p>
            <a:pPr indent="-342900" lvl="1" marL="914400" rtl="0">
              <a:spcBef>
                <a:spcPts val="0"/>
              </a:spcBef>
              <a:buClr>
                <a:schemeClr val="dk2"/>
              </a:buClr>
              <a:buSzPct val="100000"/>
              <a:buFont typeface="Courier New"/>
              <a:buChar char="o"/>
            </a:pPr>
            <a:r>
              <a:rPr lang="en"/>
              <a:t>If so, then flip the board over and see if you can follow the trace to the ATMega</a:t>
            </a:r>
          </a:p>
          <a:p>
            <a:pPr indent="-342900" lvl="1" marL="914400" rtl="0">
              <a:spcBef>
                <a:spcPts val="0"/>
              </a:spcBef>
              <a:buClr>
                <a:schemeClr val="dk2"/>
              </a:buClr>
              <a:buSzPct val="100000"/>
              <a:buFont typeface="Courier New"/>
              <a:buChar char="o"/>
            </a:pPr>
            <a:r>
              <a:rPr lang="en"/>
              <a:t>Otherwise, you likely have a board with more than 2 layers</a:t>
            </a:r>
          </a:p>
          <a:p>
            <a:pPr indent="-342900" lvl="2" marL="1371600">
              <a:spcBef>
                <a:spcPts val="0"/>
              </a:spcBef>
              <a:buClr>
                <a:schemeClr val="dk2"/>
              </a:buClr>
              <a:buSzPct val="100000"/>
              <a:buFont typeface="Wingdings"/>
              <a:buChar char="§"/>
            </a:pPr>
            <a:r>
              <a:rPr lang="en"/>
              <a:t>This means you cannot determine the connection visually :(</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x="0" y="0"/>
          <a:ext cx="0" cy="0"/>
          <a:chOff x="0" y="0"/>
          <a:chExt cx="0" cy="0"/>
        </a:xfrm>
      </p:grpSpPr>
      <p:sp>
        <p:nvSpPr>
          <p:cNvPr id="517" name="Shape 51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18" name="Shape 518"/>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Almost every board with an FPGA is going to have at least two JTAG devices</a:t>
            </a:r>
          </a:p>
          <a:p>
            <a:pPr indent="-342900" lvl="0" marL="457200" rtl="0">
              <a:spcBef>
                <a:spcPts val="0"/>
              </a:spcBef>
              <a:buClr>
                <a:schemeClr val="dk2"/>
              </a:buClr>
              <a:buSzPct val="100000"/>
              <a:buFont typeface="Arial"/>
              <a:buChar char="●"/>
            </a:pPr>
            <a:r>
              <a:rPr lang="en"/>
              <a:t>This is because *most* FPGAs are volatile</a:t>
            </a:r>
          </a:p>
          <a:p>
            <a:pPr indent="-342900" lvl="1" marL="914400" rtl="0">
              <a:spcBef>
                <a:spcPts val="0"/>
              </a:spcBef>
              <a:buClr>
                <a:schemeClr val="dk2"/>
              </a:buClr>
              <a:buSzPct val="100000"/>
              <a:buFont typeface="Courier New"/>
              <a:buChar char="o"/>
            </a:pPr>
            <a:r>
              <a:rPr lang="en"/>
              <a:t>They lose their configuration after being powered off</a:t>
            </a:r>
          </a:p>
          <a:p>
            <a:pPr indent="-342900" lvl="0" marL="457200" rtl="0">
              <a:spcBef>
                <a:spcPts val="0"/>
              </a:spcBef>
              <a:buClr>
                <a:schemeClr val="dk2"/>
              </a:buClr>
              <a:buSzPct val="100000"/>
              <a:buFont typeface="Arial"/>
              <a:buChar char="●"/>
            </a:pPr>
            <a:r>
              <a:rPr lang="en"/>
              <a:t>So, they need flash memory to program themselves on power up</a:t>
            </a:r>
          </a:p>
          <a:p>
            <a:pPr indent="-342900" lvl="0" marL="457200" rtl="0">
              <a:spcBef>
                <a:spcPts val="0"/>
              </a:spcBef>
              <a:buClr>
                <a:schemeClr val="dk2"/>
              </a:buClr>
              <a:buSzPct val="100000"/>
              <a:buFont typeface="Arial"/>
              <a:buChar char="●"/>
            </a:pPr>
            <a:r>
              <a:rPr lang="en"/>
              <a:t>It’s a pretty safe bet that the flash will also be on the JTAG chain</a:t>
            </a:r>
          </a:p>
          <a:p>
            <a:pPr indent="-342900" lvl="0" marL="457200" rtl="0">
              <a:spcBef>
                <a:spcPts val="0"/>
              </a:spcBef>
              <a:buClr>
                <a:schemeClr val="dk2"/>
              </a:buClr>
              <a:buSzPct val="100000"/>
              <a:buFont typeface="Arial"/>
              <a:buChar char="●"/>
            </a:pPr>
            <a:r>
              <a:rPr lang="en"/>
              <a:t>It just so happens that the chip directly above the FPGA is a Xilinx flash</a:t>
            </a:r>
          </a:p>
          <a:p>
            <a:pPr indent="-342900" lvl="1" marL="914400" rtl="0">
              <a:spcBef>
                <a:spcPts val="0"/>
              </a:spcBef>
              <a:buClr>
                <a:schemeClr val="dk2"/>
              </a:buClr>
              <a:buSzPct val="100000"/>
              <a:buFont typeface="Courier New"/>
              <a:buChar char="o"/>
            </a:pPr>
            <a:r>
              <a:rPr lang="en"/>
              <a:t>Part number XCF04S</a:t>
            </a:r>
          </a:p>
        </p:txBody>
      </p:sp>
      <p:pic>
        <p:nvPicPr>
          <p:cNvPr id="519" name="Shape 519"/>
          <p:cNvPicPr preferRelativeResize="0"/>
          <p:nvPr/>
        </p:nvPicPr>
        <p:blipFill rotWithShape="1">
          <a:blip r:embed="rId3">
            <a:alphaModFix/>
          </a:blip>
          <a:srcRect b="41101" l="40386" r="40908" t="40932"/>
          <a:stretch/>
        </p:blipFill>
        <p:spPr>
          <a:xfrm rot="10800000">
            <a:off x="3400291" y="3877398"/>
            <a:ext cx="2343421" cy="1266101"/>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 name="Shape 523"/>
        <p:cNvGrpSpPr/>
        <p:nvPr/>
      </p:nvGrpSpPr>
      <p:grpSpPr>
        <a:xfrm>
          <a:off x="0" y="0"/>
          <a:ext cx="0" cy="0"/>
          <a:chOff x="0" y="0"/>
          <a:chExt cx="0" cy="0"/>
        </a:xfrm>
      </p:grpSpPr>
      <p:sp>
        <p:nvSpPr>
          <p:cNvPr id="524" name="Shape 52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25" name="Shape 52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A quick Google search for “XCF04S IDCODE” returned the Xilinx datasheet for “Platform Flash PROMs”</a:t>
            </a:r>
          </a:p>
          <a:p>
            <a:pPr indent="-342900" lvl="1" marL="914400" rtl="0">
              <a:spcBef>
                <a:spcPts val="0"/>
              </a:spcBef>
              <a:buClr>
                <a:schemeClr val="dk2"/>
              </a:buClr>
              <a:buSzPct val="100000"/>
              <a:buFont typeface="Courier New"/>
              <a:buChar char="o"/>
            </a:pPr>
            <a:r>
              <a:rPr lang="en" u="sng">
                <a:solidFill>
                  <a:schemeClr val="hlink"/>
                </a:solidFill>
                <a:hlinkClick r:id="rId3"/>
              </a:rPr>
              <a:t>Link</a:t>
            </a:r>
          </a:p>
          <a:p>
            <a:pPr indent="-342900" lvl="0" marL="457200" rtl="0">
              <a:spcBef>
                <a:spcPts val="0"/>
              </a:spcBef>
              <a:buClr>
                <a:schemeClr val="dk2"/>
              </a:buClr>
              <a:buSzPct val="100000"/>
              <a:buFont typeface="Arial"/>
              <a:buChar char="●"/>
            </a:pPr>
            <a:r>
              <a:rPr lang="en"/>
              <a:t>Page 6 has this nice little table that shows the IDCODE for each type of Platform Flash PROM</a:t>
            </a:r>
          </a:p>
          <a:p>
            <a:pPr indent="-342900" lvl="0" marL="457200" rtl="0">
              <a:spcBef>
                <a:spcPts val="0"/>
              </a:spcBef>
              <a:buClr>
                <a:schemeClr val="dk2"/>
              </a:buClr>
              <a:buSzPct val="100000"/>
              <a:buFont typeface="Arial"/>
              <a:buChar char="●"/>
            </a:pPr>
            <a:r>
              <a:rPr lang="en"/>
              <a:t>TopJTAG Probe is showing the flash as the first device in the chain</a:t>
            </a:r>
          </a:p>
          <a:p>
            <a:pPr indent="-342900" lvl="1" marL="914400" rtl="0">
              <a:spcBef>
                <a:spcPts val="0"/>
              </a:spcBef>
              <a:buClr>
                <a:schemeClr val="dk2"/>
              </a:buClr>
              <a:buSzPct val="100000"/>
              <a:buFont typeface="Courier New"/>
              <a:buChar char="o"/>
            </a:pPr>
            <a:r>
              <a:rPr lang="en"/>
              <a:t>D5046093h (‘h’ is for hex) which also happens to be the IDCODE for XCF04S!</a:t>
            </a:r>
          </a:p>
        </p:txBody>
      </p:sp>
      <p:pic>
        <p:nvPicPr>
          <p:cNvPr id="526" name="Shape 526"/>
          <p:cNvPicPr preferRelativeResize="0"/>
          <p:nvPr/>
        </p:nvPicPr>
        <p:blipFill rotWithShape="1">
          <a:blip r:embed="rId4">
            <a:alphaModFix/>
          </a:blip>
          <a:srcRect b="31934" l="34196" r="8607" t="41845"/>
          <a:stretch/>
        </p:blipFill>
        <p:spPr>
          <a:xfrm>
            <a:off x="7009100" y="3794875"/>
            <a:ext cx="2134898" cy="1348623"/>
          </a:xfrm>
          <a:prstGeom prst="rect">
            <a:avLst/>
          </a:prstGeom>
          <a:noFill/>
          <a:ln>
            <a:noFill/>
          </a:ln>
        </p:spPr>
      </p:pic>
      <p:pic>
        <p:nvPicPr>
          <p:cNvPr id="527" name="Shape 527"/>
          <p:cNvPicPr preferRelativeResize="0"/>
          <p:nvPr/>
        </p:nvPicPr>
        <p:blipFill>
          <a:blip r:embed="rId5">
            <a:alphaModFix/>
          </a:blip>
          <a:stretch>
            <a:fillRect/>
          </a:stretch>
        </p:blipFill>
        <p:spPr>
          <a:xfrm>
            <a:off x="4829725" y="3417150"/>
            <a:ext cx="2179375" cy="1726349"/>
          </a:xfrm>
          <a:prstGeom prst="rect">
            <a:avLst/>
          </a:prstGeom>
          <a:noFill/>
          <a:ln>
            <a:noFill/>
          </a:ln>
        </p:spPr>
      </p:pic>
      <p:cxnSp>
        <p:nvCxnSpPr>
          <p:cNvPr id="528" name="Shape 528"/>
          <p:cNvCxnSpPr/>
          <p:nvPr/>
        </p:nvCxnSpPr>
        <p:spPr>
          <a:xfrm flipH="1">
            <a:off x="6527874" y="3492175"/>
            <a:ext cx="898200" cy="596699"/>
          </a:xfrm>
          <a:prstGeom prst="straightConnector1">
            <a:avLst/>
          </a:prstGeom>
          <a:noFill/>
          <a:ln cap="flat" cmpd="sng" w="19050">
            <a:solidFill>
              <a:schemeClr val="dk2"/>
            </a:solidFill>
            <a:prstDash val="solid"/>
            <a:round/>
            <a:headEnd len="lg" w="lg" type="none"/>
            <a:tailEnd len="lg" w="lg" type="triangle"/>
          </a:ln>
        </p:spPr>
      </p:cxnSp>
      <p:cxnSp>
        <p:nvCxnSpPr>
          <p:cNvPr id="529" name="Shape 529"/>
          <p:cNvCxnSpPr/>
          <p:nvPr/>
        </p:nvCxnSpPr>
        <p:spPr>
          <a:xfrm>
            <a:off x="7419925" y="3504475"/>
            <a:ext cx="959700" cy="842999"/>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35" name="Shape 53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other device is likely the FPGA</a:t>
            </a:r>
          </a:p>
          <a:p>
            <a:pPr indent="-342900" lvl="0" marL="457200" rtl="0">
              <a:spcBef>
                <a:spcPts val="0"/>
              </a:spcBef>
              <a:buClr>
                <a:schemeClr val="dk2"/>
              </a:buClr>
              <a:buSzPct val="100000"/>
              <a:buFont typeface="Arial"/>
              <a:buChar char="●"/>
            </a:pPr>
            <a:r>
              <a:rPr lang="en"/>
              <a:t>Googling “11428093 Xilinx” returned a link to the “Spartan-3 FPGA Family Advanced Configuration Architecture” PDF</a:t>
            </a:r>
          </a:p>
          <a:p>
            <a:pPr indent="-342900" lvl="1" marL="914400" rtl="0">
              <a:spcBef>
                <a:spcPts val="0"/>
              </a:spcBef>
              <a:buClr>
                <a:schemeClr val="dk2"/>
              </a:buClr>
              <a:buSzPct val="100000"/>
              <a:buFont typeface="Courier New"/>
              <a:buChar char="o"/>
            </a:pPr>
            <a:r>
              <a:rPr lang="en" u="sng">
                <a:solidFill>
                  <a:schemeClr val="hlink"/>
                </a:solidFill>
                <a:hlinkClick r:id="rId3"/>
              </a:rPr>
              <a:t>Link</a:t>
            </a:r>
          </a:p>
          <a:p>
            <a:pPr indent="-342900" lvl="0" marL="457200" rtl="0">
              <a:spcBef>
                <a:spcPts val="0"/>
              </a:spcBef>
              <a:buClr>
                <a:schemeClr val="dk2"/>
              </a:buClr>
              <a:buSzPct val="100000"/>
              <a:buFont typeface="Arial"/>
              <a:buChar char="●"/>
            </a:pPr>
            <a:r>
              <a:rPr lang="en"/>
              <a:t>Doing a search in the PDF for “11428093” turned up the table below</a:t>
            </a:r>
          </a:p>
          <a:p>
            <a:pPr indent="-342900" lvl="0" marL="457200">
              <a:spcBef>
                <a:spcPts val="0"/>
              </a:spcBef>
              <a:buClr>
                <a:schemeClr val="dk2"/>
              </a:buClr>
              <a:buSzPct val="100000"/>
              <a:buFont typeface="Arial"/>
              <a:buChar char="●"/>
            </a:pPr>
            <a:r>
              <a:rPr lang="en"/>
              <a:t>This is perfect because the FPGA is an XC3S1000!! </a:t>
            </a:r>
          </a:p>
        </p:txBody>
      </p:sp>
      <p:pic>
        <p:nvPicPr>
          <p:cNvPr id="536" name="Shape 536"/>
          <p:cNvPicPr preferRelativeResize="0"/>
          <p:nvPr/>
        </p:nvPicPr>
        <p:blipFill rotWithShape="1">
          <a:blip r:embed="rId4">
            <a:alphaModFix/>
          </a:blip>
          <a:srcRect b="38446" l="8937" r="20019" t="14065"/>
          <a:stretch/>
        </p:blipFill>
        <p:spPr>
          <a:xfrm>
            <a:off x="6724700" y="2915050"/>
            <a:ext cx="2419299" cy="2228449"/>
          </a:xfrm>
          <a:prstGeom prst="rect">
            <a:avLst/>
          </a:prstGeom>
          <a:noFill/>
          <a:ln>
            <a:noFill/>
          </a:ln>
        </p:spPr>
      </p:pic>
      <p:pic>
        <p:nvPicPr>
          <p:cNvPr id="537" name="Shape 537"/>
          <p:cNvPicPr preferRelativeResize="0"/>
          <p:nvPr/>
        </p:nvPicPr>
        <p:blipFill>
          <a:blip r:embed="rId5">
            <a:alphaModFix/>
          </a:blip>
          <a:stretch>
            <a:fillRect/>
          </a:stretch>
        </p:blipFill>
        <p:spPr>
          <a:xfrm>
            <a:off x="4343675" y="3257425"/>
            <a:ext cx="2381025" cy="1886075"/>
          </a:xfrm>
          <a:prstGeom prst="rect">
            <a:avLst/>
          </a:prstGeom>
          <a:noFill/>
          <a:ln>
            <a:noFill/>
          </a:ln>
        </p:spPr>
      </p:pic>
      <p:cxnSp>
        <p:nvCxnSpPr>
          <p:cNvPr id="538" name="Shape 538"/>
          <p:cNvCxnSpPr/>
          <p:nvPr/>
        </p:nvCxnSpPr>
        <p:spPr>
          <a:xfrm flipH="1">
            <a:off x="6152349" y="3116875"/>
            <a:ext cx="357000" cy="1002900"/>
          </a:xfrm>
          <a:prstGeom prst="straightConnector1">
            <a:avLst/>
          </a:prstGeom>
          <a:noFill/>
          <a:ln cap="flat" cmpd="sng" w="19050">
            <a:solidFill>
              <a:schemeClr val="dk2"/>
            </a:solidFill>
            <a:prstDash val="solid"/>
            <a:round/>
            <a:headEnd len="lg" w="lg" type="none"/>
            <a:tailEnd len="lg" w="lg" type="triangle"/>
          </a:ln>
        </p:spPr>
      </p:cxnSp>
      <p:cxnSp>
        <p:nvCxnSpPr>
          <p:cNvPr id="539" name="Shape 539"/>
          <p:cNvCxnSpPr/>
          <p:nvPr/>
        </p:nvCxnSpPr>
        <p:spPr>
          <a:xfrm>
            <a:off x="6509350" y="3110700"/>
            <a:ext cx="1328999" cy="916799"/>
          </a:xfrm>
          <a:prstGeom prst="straightConnector1">
            <a:avLst/>
          </a:prstGeom>
          <a:noFill/>
          <a:ln cap="flat" cmpd="sng" w="19050">
            <a:solidFill>
              <a:schemeClr val="dk2"/>
            </a:solidFill>
            <a:prstDash val="solid"/>
            <a:round/>
            <a:headEnd len="lg" w="lg" type="none"/>
            <a:tailEnd len="lg" w="lg" type="triangle"/>
          </a:ln>
        </p:spPr>
      </p:cxnSp>
      <p:pic>
        <p:nvPicPr>
          <p:cNvPr id="540" name="Shape 540"/>
          <p:cNvPicPr preferRelativeResize="0"/>
          <p:nvPr/>
        </p:nvPicPr>
        <p:blipFill rotWithShape="1">
          <a:blip r:embed="rId6">
            <a:alphaModFix/>
          </a:blip>
          <a:srcRect b="31789" l="43348" r="30612" t="34790"/>
          <a:stretch/>
        </p:blipFill>
        <p:spPr>
          <a:xfrm>
            <a:off x="1962650" y="3424475"/>
            <a:ext cx="2381022" cy="1719023"/>
          </a:xfrm>
          <a:prstGeom prst="rect">
            <a:avLst/>
          </a:prstGeom>
          <a:noFill/>
          <a:ln>
            <a:noFill/>
          </a:ln>
        </p:spPr>
      </p:pic>
      <p:cxnSp>
        <p:nvCxnSpPr>
          <p:cNvPr id="541" name="Shape 541"/>
          <p:cNvCxnSpPr/>
          <p:nvPr/>
        </p:nvCxnSpPr>
        <p:spPr>
          <a:xfrm rot="10800000">
            <a:off x="3088599" y="4134624"/>
            <a:ext cx="2301000" cy="356700"/>
          </a:xfrm>
          <a:prstGeom prst="straightConnector1">
            <a:avLst/>
          </a:prstGeom>
          <a:noFill/>
          <a:ln cap="flat" cmpd="sng" w="19050">
            <a:solidFill>
              <a:schemeClr val="dk2"/>
            </a:solidFill>
            <a:prstDash val="solid"/>
            <a:round/>
            <a:headEnd len="lg" w="lg" type="none"/>
            <a:tailEnd len="lg" w="lg" type="triangle"/>
          </a:ln>
        </p:spPr>
      </p:cxnSp>
      <p:cxnSp>
        <p:nvCxnSpPr>
          <p:cNvPr id="542" name="Shape 542"/>
          <p:cNvCxnSpPr/>
          <p:nvPr/>
        </p:nvCxnSpPr>
        <p:spPr>
          <a:xfrm flipH="1" rot="10800000">
            <a:off x="5377400" y="4116162"/>
            <a:ext cx="1464299" cy="3813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48" name="Shape 548"/>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Unfortunately there is one more step before getting to see pins on the FPGA</a:t>
            </a:r>
          </a:p>
          <a:p>
            <a:pPr indent="-342900" lvl="0" marL="457200" rtl="0">
              <a:spcBef>
                <a:spcPts val="0"/>
              </a:spcBef>
              <a:buClr>
                <a:schemeClr val="dk2"/>
              </a:buClr>
              <a:buSzPct val="100000"/>
              <a:buFont typeface="Arial"/>
              <a:buChar char="●"/>
            </a:pPr>
            <a:r>
              <a:rPr lang="en"/>
              <a:t>TopJTAG Probe does not understand the internal workings of all JTAG devices</a:t>
            </a:r>
          </a:p>
          <a:p>
            <a:pPr indent="-342900" lvl="0" marL="457200" rtl="0">
              <a:spcBef>
                <a:spcPts val="0"/>
              </a:spcBef>
              <a:buClr>
                <a:schemeClr val="dk2"/>
              </a:buClr>
              <a:buSzPct val="100000"/>
              <a:buFont typeface="Arial"/>
              <a:buChar char="●"/>
            </a:pPr>
            <a:r>
              <a:rPr lang="en"/>
              <a:t>All JTAG devices will have something called a BSDL file</a:t>
            </a:r>
          </a:p>
          <a:p>
            <a:pPr indent="-342900" lvl="1" marL="914400" rtl="0">
              <a:spcBef>
                <a:spcPts val="0"/>
              </a:spcBef>
              <a:buClr>
                <a:schemeClr val="dk2"/>
              </a:buClr>
              <a:buSzPct val="100000"/>
              <a:buFont typeface="Courier New"/>
              <a:buChar char="o"/>
            </a:pPr>
            <a:r>
              <a:rPr lang="en"/>
              <a:t>Boundary Scan Description Language</a:t>
            </a:r>
          </a:p>
          <a:p>
            <a:pPr indent="-342900" lvl="0" marL="457200" rtl="0">
              <a:spcBef>
                <a:spcPts val="0"/>
              </a:spcBef>
              <a:buClr>
                <a:schemeClr val="dk2"/>
              </a:buClr>
              <a:buSzPct val="100000"/>
              <a:buFont typeface="Arial"/>
              <a:buChar char="●"/>
            </a:pPr>
            <a:r>
              <a:rPr lang="en"/>
              <a:t>Xilinx is no exception to this</a:t>
            </a:r>
          </a:p>
          <a:p>
            <a:pPr indent="-342900" lvl="0" marL="457200" rtl="0">
              <a:spcBef>
                <a:spcPts val="0"/>
              </a:spcBef>
              <a:buClr>
                <a:schemeClr val="dk2"/>
              </a:buClr>
              <a:buSzPct val="100000"/>
              <a:buFont typeface="Arial"/>
              <a:buChar char="●"/>
            </a:pPr>
            <a:r>
              <a:rPr lang="en"/>
              <a:t>A quick Google search for “spartan 3 bsdl download” turned up a site called bsdl.info</a:t>
            </a:r>
          </a:p>
          <a:p>
            <a:pPr indent="-342900" lvl="1" marL="914400">
              <a:spcBef>
                <a:spcPts val="0"/>
              </a:spcBef>
              <a:buClr>
                <a:schemeClr val="dk2"/>
              </a:buClr>
              <a:buSzPct val="100000"/>
              <a:buFont typeface="Courier New"/>
              <a:buChar char="o"/>
            </a:pPr>
            <a:r>
              <a:rPr lang="en"/>
              <a:t>http://bsdl.info/list.htm?f=718</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54" name="Shape 554"/>
          <p:cNvSpPr txBox="1"/>
          <p:nvPr>
            <p:ph idx="1" type="body"/>
          </p:nvPr>
        </p:nvSpPr>
        <p:spPr>
          <a:xfrm>
            <a:off x="457200" y="1278525"/>
            <a:ext cx="63057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This board has an XC3S1000 in the FT256 package</a:t>
            </a:r>
          </a:p>
          <a:p>
            <a:pPr indent="-342900" lvl="0" marL="457200" rtl="0">
              <a:spcBef>
                <a:spcPts val="0"/>
              </a:spcBef>
              <a:buClr>
                <a:schemeClr val="dk2"/>
              </a:buClr>
              <a:buSzPct val="100000"/>
              <a:buFont typeface="Arial"/>
              <a:buChar char="●"/>
            </a:pPr>
            <a:r>
              <a:rPr lang="en"/>
              <a:t>Searching for XC3S1000 turned up this page:</a:t>
            </a:r>
          </a:p>
          <a:p>
            <a:pPr indent="-342900" lvl="1" marL="914400" rtl="0">
              <a:spcBef>
                <a:spcPts val="0"/>
              </a:spcBef>
              <a:buClr>
                <a:schemeClr val="dk2"/>
              </a:buClr>
              <a:buSzPct val="100000"/>
              <a:buFont typeface="Courier New"/>
              <a:buChar char="o"/>
            </a:pPr>
            <a:r>
              <a:rPr lang="en" u="sng">
                <a:solidFill>
                  <a:schemeClr val="hlink"/>
                </a:solidFill>
                <a:hlinkClick r:id="rId3"/>
              </a:rPr>
              <a:t>Link</a:t>
            </a:r>
          </a:p>
          <a:p>
            <a:pPr indent="-342900" lvl="0" marL="457200" rtl="0">
              <a:spcBef>
                <a:spcPts val="0"/>
              </a:spcBef>
              <a:buClr>
                <a:schemeClr val="dk2"/>
              </a:buClr>
              <a:buSzPct val="100000"/>
              <a:buFont typeface="Arial"/>
              <a:buChar char="●"/>
            </a:pPr>
            <a:r>
              <a:rPr lang="en"/>
              <a:t>The results match the correct IDCODE</a:t>
            </a:r>
          </a:p>
          <a:p>
            <a:pPr indent="-342900" lvl="0" marL="457200" rtl="0">
              <a:spcBef>
                <a:spcPts val="0"/>
              </a:spcBef>
              <a:buClr>
                <a:schemeClr val="dk2"/>
              </a:buClr>
              <a:buSzPct val="100000"/>
              <a:buFont typeface="Arial"/>
              <a:buChar char="●"/>
            </a:pPr>
            <a:r>
              <a:rPr lang="en"/>
              <a:t>There is a link at the bottom to download the BSDL file</a:t>
            </a:r>
          </a:p>
          <a:p>
            <a:pPr indent="-342900" lvl="0" marL="457200" rtl="0">
              <a:spcBef>
                <a:spcPts val="0"/>
              </a:spcBef>
              <a:buClr>
                <a:schemeClr val="dk2"/>
              </a:buClr>
              <a:buSzPct val="100000"/>
              <a:buFont typeface="Arial"/>
              <a:buChar char="●"/>
            </a:pPr>
            <a:r>
              <a:rPr lang="en"/>
              <a:t>Save that off some place nice and safe</a:t>
            </a:r>
          </a:p>
        </p:txBody>
      </p:sp>
      <p:pic>
        <p:nvPicPr>
          <p:cNvPr id="555" name="Shape 555"/>
          <p:cNvPicPr preferRelativeResize="0"/>
          <p:nvPr/>
        </p:nvPicPr>
        <p:blipFill rotWithShape="1">
          <a:blip r:embed="rId4">
            <a:alphaModFix/>
          </a:blip>
          <a:srcRect b="31789" l="43348" r="30612" t="34790"/>
          <a:stretch/>
        </p:blipFill>
        <p:spPr>
          <a:xfrm>
            <a:off x="6762975" y="1115100"/>
            <a:ext cx="2381022" cy="1719023"/>
          </a:xfrm>
          <a:prstGeom prst="rect">
            <a:avLst/>
          </a:prstGeom>
          <a:noFill/>
          <a:ln>
            <a:noFill/>
          </a:ln>
        </p:spPr>
      </p:pic>
      <p:sp>
        <p:nvSpPr>
          <p:cNvPr id="556" name="Shape 556"/>
          <p:cNvSpPr/>
          <p:nvPr/>
        </p:nvSpPr>
        <p:spPr>
          <a:xfrm>
            <a:off x="6878500" y="1824825"/>
            <a:ext cx="1095000" cy="196800"/>
          </a:xfrm>
          <a:prstGeom prst="rect">
            <a:avLst/>
          </a:prstGeom>
          <a:noFill/>
          <a:ln cap="flat" cmpd="sng" w="1905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557" name="Shape 557"/>
          <p:cNvPicPr preferRelativeResize="0"/>
          <p:nvPr/>
        </p:nvPicPr>
        <p:blipFill rotWithShape="1">
          <a:blip r:embed="rId5">
            <a:alphaModFix/>
          </a:blip>
          <a:srcRect b="46578" l="3500" r="46063" t="18134"/>
          <a:stretch/>
        </p:blipFill>
        <p:spPr>
          <a:xfrm>
            <a:off x="6762975" y="2848095"/>
            <a:ext cx="2381025" cy="2295405"/>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1" name="Shape 561"/>
        <p:cNvGrpSpPr/>
        <p:nvPr/>
      </p:nvGrpSpPr>
      <p:grpSpPr>
        <a:xfrm>
          <a:off x="0" y="0"/>
          <a:ext cx="0" cy="0"/>
          <a:chOff x="0" y="0"/>
          <a:chExt cx="0" cy="0"/>
        </a:xfrm>
      </p:grpSpPr>
      <p:sp>
        <p:nvSpPr>
          <p:cNvPr id="562" name="Shape 562"/>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63" name="Shape 563"/>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With the BSDL file for the FPGA in hand it’s time to tell TopJTAG how to talk to the FPGA</a:t>
            </a:r>
          </a:p>
          <a:p>
            <a:pPr indent="-342900" lvl="0" marL="457200" rtl="0">
              <a:spcBef>
                <a:spcPts val="0"/>
              </a:spcBef>
              <a:buClr>
                <a:schemeClr val="dk2"/>
              </a:buClr>
              <a:buSzPct val="100000"/>
              <a:buFont typeface="Arial"/>
              <a:buChar char="●"/>
            </a:pPr>
            <a:r>
              <a:rPr lang="en"/>
              <a:t>Select the second device (Dev2)</a:t>
            </a:r>
          </a:p>
          <a:p>
            <a:pPr indent="-342900" lvl="0" marL="457200" rtl="0">
              <a:spcBef>
                <a:spcPts val="0"/>
              </a:spcBef>
              <a:buClr>
                <a:schemeClr val="dk2"/>
              </a:buClr>
              <a:buSzPct val="100000"/>
              <a:buFont typeface="Arial"/>
              <a:buChar char="●"/>
            </a:pPr>
            <a:r>
              <a:rPr lang="en"/>
              <a:t>Right click and select “Dev2 BSDL File”</a:t>
            </a:r>
          </a:p>
          <a:p>
            <a:pPr indent="-342900" lvl="0" marL="457200">
              <a:spcBef>
                <a:spcPts val="0"/>
              </a:spcBef>
              <a:buClr>
                <a:schemeClr val="dk2"/>
              </a:buClr>
              <a:buSzPct val="100000"/>
              <a:buFont typeface="Arial"/>
              <a:buChar char="●"/>
            </a:pPr>
            <a:r>
              <a:rPr lang="en"/>
              <a:t>Click “Update/Replace BSDL file…”</a:t>
            </a:r>
          </a:p>
        </p:txBody>
      </p:sp>
      <p:pic>
        <p:nvPicPr>
          <p:cNvPr id="564" name="Shape 564"/>
          <p:cNvPicPr preferRelativeResize="0"/>
          <p:nvPr/>
        </p:nvPicPr>
        <p:blipFill>
          <a:blip r:embed="rId3">
            <a:alphaModFix/>
          </a:blip>
          <a:stretch>
            <a:fillRect/>
          </a:stretch>
        </p:blipFill>
        <p:spPr>
          <a:xfrm>
            <a:off x="0" y="2944600"/>
            <a:ext cx="2931874" cy="2198900"/>
          </a:xfrm>
          <a:prstGeom prst="rect">
            <a:avLst/>
          </a:prstGeom>
          <a:noFill/>
          <a:ln>
            <a:noFill/>
          </a:ln>
        </p:spPr>
      </p:pic>
      <p:pic>
        <p:nvPicPr>
          <p:cNvPr id="565" name="Shape 565"/>
          <p:cNvPicPr preferRelativeResize="0"/>
          <p:nvPr/>
        </p:nvPicPr>
        <p:blipFill rotWithShape="1">
          <a:blip r:embed="rId4">
            <a:alphaModFix/>
          </a:blip>
          <a:srcRect b="30271" l="11268" r="52579" t="18816"/>
          <a:stretch/>
        </p:blipFill>
        <p:spPr>
          <a:xfrm>
            <a:off x="2931875" y="2944600"/>
            <a:ext cx="2954071" cy="2198900"/>
          </a:xfrm>
          <a:prstGeom prst="rect">
            <a:avLst/>
          </a:prstGeom>
          <a:noFill/>
          <a:ln>
            <a:noFill/>
          </a:ln>
        </p:spPr>
      </p:pic>
      <p:pic>
        <p:nvPicPr>
          <p:cNvPr id="566" name="Shape 566"/>
          <p:cNvPicPr preferRelativeResize="0"/>
          <p:nvPr/>
        </p:nvPicPr>
        <p:blipFill>
          <a:blip r:embed="rId5">
            <a:alphaModFix/>
          </a:blip>
          <a:stretch>
            <a:fillRect/>
          </a:stretch>
        </p:blipFill>
        <p:spPr>
          <a:xfrm>
            <a:off x="5885950" y="2944600"/>
            <a:ext cx="3298364" cy="2198899"/>
          </a:xfrm>
          <a:prstGeom prst="rect">
            <a:avLst/>
          </a:prstGeom>
          <a:noFill/>
          <a:ln>
            <a:noFill/>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0" name="Shape 570"/>
        <p:cNvGrpSpPr/>
        <p:nvPr/>
      </p:nvGrpSpPr>
      <p:grpSpPr>
        <a:xfrm>
          <a:off x="0" y="0"/>
          <a:ext cx="0" cy="0"/>
          <a:chOff x="0" y="0"/>
          <a:chExt cx="0" cy="0"/>
        </a:xfrm>
      </p:grpSpPr>
      <p:sp>
        <p:nvSpPr>
          <p:cNvPr id="571" name="Shape 571"/>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72" name="Shape 572"/>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Click on the “Browse” button</a:t>
            </a:r>
          </a:p>
          <a:p>
            <a:pPr indent="-342900" lvl="0" marL="457200">
              <a:spcBef>
                <a:spcPts val="0"/>
              </a:spcBef>
              <a:buClr>
                <a:schemeClr val="dk2"/>
              </a:buClr>
              <a:buSzPct val="100000"/>
              <a:buFont typeface="Arial"/>
              <a:buChar char="●"/>
            </a:pPr>
            <a:r>
              <a:rPr lang="en"/>
              <a:t>Then select the BSDL file you just downloaded</a:t>
            </a:r>
          </a:p>
        </p:txBody>
      </p:sp>
      <p:pic>
        <p:nvPicPr>
          <p:cNvPr id="573" name="Shape 573"/>
          <p:cNvPicPr preferRelativeResize="0"/>
          <p:nvPr/>
        </p:nvPicPr>
        <p:blipFill>
          <a:blip r:embed="rId3">
            <a:alphaModFix/>
          </a:blip>
          <a:stretch>
            <a:fillRect/>
          </a:stretch>
        </p:blipFill>
        <p:spPr>
          <a:xfrm>
            <a:off x="2954237" y="1957908"/>
            <a:ext cx="3235524" cy="2407074"/>
          </a:xfrm>
          <a:prstGeom prst="rect">
            <a:avLst/>
          </a:prstGeom>
          <a:noFill/>
          <a:ln>
            <a:noFill/>
          </a:ln>
        </p:spPr>
      </p:pic>
      <p:cxnSp>
        <p:nvCxnSpPr>
          <p:cNvPr id="574" name="Shape 574"/>
          <p:cNvCxnSpPr/>
          <p:nvPr/>
        </p:nvCxnSpPr>
        <p:spPr>
          <a:xfrm flipH="1">
            <a:off x="6067425" y="3280750"/>
            <a:ext cx="991799" cy="350999"/>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80" name="Shape 580"/>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Click “OK” to close the “Dev2 BSDL File” window </a:t>
            </a:r>
          </a:p>
          <a:p>
            <a:pPr indent="-342900" lvl="0" marL="457200" rtl="0">
              <a:spcBef>
                <a:spcPts val="0"/>
              </a:spcBef>
              <a:buClr>
                <a:schemeClr val="dk2"/>
              </a:buClr>
              <a:buSzPct val="100000"/>
              <a:buFont typeface="Arial"/>
              <a:buChar char="●"/>
            </a:pPr>
            <a:r>
              <a:rPr lang="en"/>
              <a:t>Finally, click “OK” to close the other “Dev2 BSDL File” window</a:t>
            </a:r>
          </a:p>
          <a:p>
            <a:pPr indent="-342900" lvl="0" marL="457200">
              <a:spcBef>
                <a:spcPts val="0"/>
              </a:spcBef>
              <a:buClr>
                <a:schemeClr val="dk2"/>
              </a:buClr>
              <a:buSzPct val="100000"/>
              <a:buFont typeface="Arial"/>
              <a:buChar char="●"/>
            </a:pPr>
            <a:r>
              <a:rPr lang="en"/>
              <a:t>You should now see a window like this</a:t>
            </a:r>
          </a:p>
        </p:txBody>
      </p:sp>
      <p:pic>
        <p:nvPicPr>
          <p:cNvPr id="581" name="Shape 581"/>
          <p:cNvPicPr preferRelativeResize="0"/>
          <p:nvPr/>
        </p:nvPicPr>
        <p:blipFill>
          <a:blip r:embed="rId3">
            <a:alphaModFix/>
          </a:blip>
          <a:stretch>
            <a:fillRect/>
          </a:stretch>
        </p:blipFill>
        <p:spPr>
          <a:xfrm>
            <a:off x="2146862" y="2191375"/>
            <a:ext cx="3936174" cy="2952125"/>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5" name="Shape 585"/>
        <p:cNvGrpSpPr/>
        <p:nvPr/>
      </p:nvGrpSpPr>
      <p:grpSpPr>
        <a:xfrm>
          <a:off x="0" y="0"/>
          <a:ext cx="0" cy="0"/>
          <a:chOff x="0" y="0"/>
          <a:chExt cx="0" cy="0"/>
        </a:xfrm>
      </p:grpSpPr>
      <p:sp>
        <p:nvSpPr>
          <p:cNvPr id="586" name="Shape 586"/>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87" name="Shape 587"/>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We are not going to worry about the flash PROM</a:t>
            </a:r>
          </a:p>
          <a:p>
            <a:pPr indent="-342900" lvl="0" marL="457200" rtl="0">
              <a:spcBef>
                <a:spcPts val="0"/>
              </a:spcBef>
              <a:buClr>
                <a:schemeClr val="dk2"/>
              </a:buClr>
              <a:buSzPct val="100000"/>
              <a:buFont typeface="Arial"/>
              <a:buChar char="●"/>
            </a:pPr>
            <a:r>
              <a:rPr lang="en"/>
              <a:t>Just leave it in BYPASS mode so it does not affect the output from the FPGA</a:t>
            </a:r>
          </a:p>
          <a:p>
            <a:pPr indent="-342900" lvl="0" marL="457200" rtl="0">
              <a:spcBef>
                <a:spcPts val="0"/>
              </a:spcBef>
              <a:buClr>
                <a:schemeClr val="dk2"/>
              </a:buClr>
              <a:buSzPct val="100000"/>
              <a:buFont typeface="Arial"/>
              <a:buChar char="●"/>
            </a:pPr>
            <a:r>
              <a:rPr lang="en"/>
              <a:t>You should notice that the FPGA is in SAMPLE mode</a:t>
            </a:r>
          </a:p>
          <a:p>
            <a:pPr indent="-342900" lvl="0" marL="457200">
              <a:spcBef>
                <a:spcPts val="0"/>
              </a:spcBef>
              <a:buClr>
                <a:schemeClr val="dk2"/>
              </a:buClr>
              <a:buSzPct val="100000"/>
              <a:buFont typeface="Arial"/>
              <a:buChar char="●"/>
            </a:pPr>
            <a:r>
              <a:rPr lang="en"/>
              <a:t>This is what we want as it will allow us to sample the IO pins</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1" name="Shape 591"/>
        <p:cNvGrpSpPr/>
        <p:nvPr/>
      </p:nvGrpSpPr>
      <p:grpSpPr>
        <a:xfrm>
          <a:off x="0" y="0"/>
          <a:ext cx="0" cy="0"/>
          <a:chOff x="0" y="0"/>
          <a:chExt cx="0" cy="0"/>
        </a:xfrm>
      </p:grpSpPr>
      <p:sp>
        <p:nvSpPr>
          <p:cNvPr id="592" name="Shape 592"/>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593" name="Shape 593"/>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To start the sampling, click on “Run”</a:t>
            </a:r>
          </a:p>
        </p:txBody>
      </p:sp>
      <p:pic>
        <p:nvPicPr>
          <p:cNvPr id="594" name="Shape 594"/>
          <p:cNvPicPr preferRelativeResize="0"/>
          <p:nvPr/>
        </p:nvPicPr>
        <p:blipFill>
          <a:blip r:embed="rId3">
            <a:alphaModFix/>
          </a:blip>
          <a:stretch>
            <a:fillRect/>
          </a:stretch>
        </p:blipFill>
        <p:spPr>
          <a:xfrm>
            <a:off x="1988336" y="1747850"/>
            <a:ext cx="4253224" cy="3189899"/>
          </a:xfrm>
          <a:prstGeom prst="rect">
            <a:avLst/>
          </a:prstGeom>
          <a:noFill/>
          <a:ln>
            <a:noFill/>
          </a:ln>
        </p:spPr>
      </p:pic>
      <p:cxnSp>
        <p:nvCxnSpPr>
          <p:cNvPr id="595" name="Shape 595"/>
          <p:cNvCxnSpPr/>
          <p:nvPr/>
        </p:nvCxnSpPr>
        <p:spPr>
          <a:xfrm>
            <a:off x="3794475" y="1660700"/>
            <a:ext cx="49200" cy="3450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34" name="Shape 134"/>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Let’s look at digital pin 4</a:t>
            </a:r>
          </a:p>
          <a:p>
            <a:pPr indent="-342900" lvl="0" marL="457200" rtl="0">
              <a:spcBef>
                <a:spcPts val="0"/>
              </a:spcBef>
              <a:buClr>
                <a:schemeClr val="dk2"/>
              </a:buClr>
              <a:buSzPct val="100000"/>
              <a:buFont typeface="Arial"/>
              <a:buChar char="●"/>
            </a:pPr>
            <a:r>
              <a:rPr lang="en"/>
              <a:t>The picture below is of the top of an Arduino Duemilanove</a:t>
            </a:r>
          </a:p>
          <a:p>
            <a:pPr indent="-342900" lvl="0" marL="457200" rtl="0">
              <a:spcBef>
                <a:spcPts val="0"/>
              </a:spcBef>
              <a:buClr>
                <a:schemeClr val="dk2"/>
              </a:buClr>
              <a:buSzPct val="100000"/>
              <a:buFont typeface="Arial"/>
              <a:buChar char="●"/>
            </a:pPr>
            <a:r>
              <a:rPr lang="en"/>
              <a:t>You should notice that there is no trace coming from digital pin 4  </a:t>
            </a:r>
          </a:p>
        </p:txBody>
      </p:sp>
      <p:pic>
        <p:nvPicPr>
          <p:cNvPr id="135" name="Shape 135"/>
          <p:cNvPicPr preferRelativeResize="0"/>
          <p:nvPr/>
        </p:nvPicPr>
        <p:blipFill rotWithShape="1">
          <a:blip r:embed="rId3">
            <a:alphaModFix/>
          </a:blip>
          <a:srcRect b="0" l="0" r="0" t="7158"/>
          <a:stretch/>
        </p:blipFill>
        <p:spPr>
          <a:xfrm>
            <a:off x="2308000" y="2242775"/>
            <a:ext cx="4347050" cy="2900725"/>
          </a:xfrm>
          <a:prstGeom prst="rect">
            <a:avLst/>
          </a:prstGeom>
          <a:noFill/>
          <a:ln>
            <a:noFill/>
          </a:ln>
        </p:spPr>
      </p:pic>
      <p:pic>
        <p:nvPicPr>
          <p:cNvPr id="136" name="Shape 136"/>
          <p:cNvPicPr preferRelativeResize="0"/>
          <p:nvPr/>
        </p:nvPicPr>
        <p:blipFill>
          <a:blip r:embed="rId4">
            <a:alphaModFix/>
          </a:blip>
          <a:stretch>
            <a:fillRect/>
          </a:stretch>
        </p:blipFill>
        <p:spPr>
          <a:xfrm flipH="1">
            <a:off x="-704149" y="5521424"/>
            <a:ext cx="5121899" cy="3841424"/>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9" name="Shape 599"/>
        <p:cNvGrpSpPr/>
        <p:nvPr/>
      </p:nvGrpSpPr>
      <p:grpSpPr>
        <a:xfrm>
          <a:off x="0" y="0"/>
          <a:ext cx="0" cy="0"/>
          <a:chOff x="0" y="0"/>
          <a:chExt cx="0" cy="0"/>
        </a:xfrm>
      </p:grpSpPr>
      <p:sp>
        <p:nvSpPr>
          <p:cNvPr id="600" name="Shape 60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01" name="Shape 60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Your screen will now look like this:</a:t>
            </a:r>
          </a:p>
        </p:txBody>
      </p:sp>
      <p:pic>
        <p:nvPicPr>
          <p:cNvPr id="602" name="Shape 602"/>
          <p:cNvPicPr preferRelativeResize="0"/>
          <p:nvPr/>
        </p:nvPicPr>
        <p:blipFill>
          <a:blip r:embed="rId3">
            <a:alphaModFix/>
          </a:blip>
          <a:stretch>
            <a:fillRect/>
          </a:stretch>
        </p:blipFill>
        <p:spPr>
          <a:xfrm>
            <a:off x="1903899" y="1685250"/>
            <a:ext cx="4422099" cy="3316574"/>
          </a:xfrm>
          <a:prstGeom prst="rect">
            <a:avLst/>
          </a:prstGeom>
          <a:noFill/>
          <a:ln>
            <a:noFill/>
          </a:ln>
        </p:spPr>
      </p:pic>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6" name="Shape 606"/>
        <p:cNvGrpSpPr/>
        <p:nvPr/>
      </p:nvGrpSpPr>
      <p:grpSpPr>
        <a:xfrm>
          <a:off x="0" y="0"/>
          <a:ext cx="0" cy="0"/>
          <a:chOff x="0" y="0"/>
          <a:chExt cx="0" cy="0"/>
        </a:xfrm>
      </p:grpSpPr>
      <p:sp>
        <p:nvSpPr>
          <p:cNvPr id="607" name="Shape 607"/>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08" name="Shape 608"/>
          <p:cNvSpPr txBox="1"/>
          <p:nvPr>
            <p:ph idx="1" type="body"/>
          </p:nvPr>
        </p:nvSpPr>
        <p:spPr>
          <a:xfrm>
            <a:off x="457200" y="1278525"/>
            <a:ext cx="57417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colors on the selected chip will change based on current pin values</a:t>
            </a:r>
          </a:p>
          <a:p>
            <a:pPr indent="-342900" lvl="0" marL="457200" rtl="0">
              <a:spcBef>
                <a:spcPts val="0"/>
              </a:spcBef>
              <a:buClr>
                <a:schemeClr val="dk2"/>
              </a:buClr>
              <a:buSzPct val="100000"/>
              <a:buFont typeface="Arial"/>
              <a:buChar char="●"/>
            </a:pPr>
            <a:r>
              <a:rPr lang="en"/>
              <a:t>But, that’s not all too useful</a:t>
            </a:r>
          </a:p>
          <a:p>
            <a:pPr indent="-342900" lvl="0" marL="457200" rtl="0">
              <a:spcBef>
                <a:spcPts val="0"/>
              </a:spcBef>
              <a:buClr>
                <a:schemeClr val="dk2"/>
              </a:buClr>
              <a:buSzPct val="100000"/>
              <a:buFont typeface="Arial"/>
              <a:buChar char="●"/>
            </a:pPr>
            <a:r>
              <a:rPr lang="en"/>
              <a:t>To see exactly what’s happening, expand the window to fullscreen and scroll about halfway down on the left panel</a:t>
            </a:r>
          </a:p>
          <a:p>
            <a:pPr indent="-342900" lvl="0" marL="457200" rtl="0">
              <a:spcBef>
                <a:spcPts val="0"/>
              </a:spcBef>
              <a:buClr>
                <a:schemeClr val="dk2"/>
              </a:buClr>
              <a:buSzPct val="100000"/>
              <a:buFont typeface="Arial"/>
              <a:buChar char="●"/>
            </a:pPr>
            <a:r>
              <a:rPr lang="en"/>
              <a:t>This will show all of the pins and their current values</a:t>
            </a:r>
          </a:p>
        </p:txBody>
      </p:sp>
      <p:pic>
        <p:nvPicPr>
          <p:cNvPr id="609" name="Shape 609"/>
          <p:cNvPicPr preferRelativeResize="0"/>
          <p:nvPr/>
        </p:nvPicPr>
        <p:blipFill rotWithShape="1">
          <a:blip r:embed="rId3">
            <a:alphaModFix/>
          </a:blip>
          <a:srcRect b="21660" l="0" r="70556" t="0"/>
          <a:stretch/>
        </p:blipFill>
        <p:spPr>
          <a:xfrm>
            <a:off x="6199012" y="1115100"/>
            <a:ext cx="2944985" cy="4028398"/>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x="0" y="0"/>
          <a:ext cx="0" cy="0"/>
          <a:chOff x="0" y="0"/>
          <a:chExt cx="0" cy="0"/>
        </a:xfrm>
      </p:grpSpPr>
      <p:sp>
        <p:nvSpPr>
          <p:cNvPr id="614" name="Shape 61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15" name="Shape 61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While the sampling is running, look for pins that change a lot</a:t>
            </a:r>
          </a:p>
          <a:p>
            <a:pPr indent="-342900" lvl="0" marL="457200" rtl="0">
              <a:spcBef>
                <a:spcPts val="0"/>
              </a:spcBef>
              <a:buClr>
                <a:schemeClr val="dk2"/>
              </a:buClr>
              <a:buSzPct val="100000"/>
              <a:buFont typeface="Arial"/>
              <a:buChar char="●"/>
            </a:pPr>
            <a:r>
              <a:rPr lang="en"/>
              <a:t>There should be several that are changing</a:t>
            </a:r>
          </a:p>
          <a:p>
            <a:pPr indent="-342900" lvl="0" marL="457200" rtl="0">
              <a:spcBef>
                <a:spcPts val="0"/>
              </a:spcBef>
              <a:buClr>
                <a:schemeClr val="dk2"/>
              </a:buClr>
              <a:buSzPct val="100000"/>
              <a:buFont typeface="Arial"/>
              <a:buChar char="●"/>
            </a:pPr>
            <a:r>
              <a:rPr lang="en"/>
              <a:t>This is a problem</a:t>
            </a:r>
          </a:p>
          <a:p>
            <a:pPr indent="-342900" lvl="0" marL="457200" rtl="0">
              <a:spcBef>
                <a:spcPts val="0"/>
              </a:spcBef>
              <a:buClr>
                <a:schemeClr val="dk2"/>
              </a:buClr>
              <a:buSzPct val="100000"/>
              <a:buFont typeface="Arial"/>
              <a:buChar char="●"/>
            </a:pPr>
            <a:r>
              <a:rPr lang="en"/>
              <a:t>All the pins changing is “noise”</a:t>
            </a:r>
          </a:p>
          <a:p>
            <a:pPr indent="-342900" lvl="0" marL="457200" rtl="0">
              <a:spcBef>
                <a:spcPts val="0"/>
              </a:spcBef>
              <a:buClr>
                <a:schemeClr val="dk2"/>
              </a:buClr>
              <a:buSzPct val="100000"/>
              <a:buFont typeface="Arial"/>
              <a:buChar char="●"/>
            </a:pPr>
            <a:r>
              <a:rPr lang="en"/>
              <a:t>In order to figure out what goes where, we need to make the FPGA stop and just listen</a:t>
            </a:r>
          </a:p>
          <a:p>
            <a:pPr lvl="0" rtl="0">
              <a:spcBef>
                <a:spcPts val="0"/>
              </a:spcBef>
              <a:buNone/>
            </a:pPr>
            <a:r>
              <a:t/>
            </a:r>
            <a:endParaRP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21" name="Shape 62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On this board the FPGA only has connections to the two ADCs, 5 DACs and two PLL chips (these are in the analog sections of the board)</a:t>
            </a:r>
          </a:p>
          <a:p>
            <a:pPr indent="-342900" lvl="0" marL="457200" rtl="0">
              <a:spcBef>
                <a:spcPts val="0"/>
              </a:spcBef>
              <a:buClr>
                <a:schemeClr val="dk2"/>
              </a:buClr>
              <a:buSzPct val="100000"/>
              <a:buFont typeface="Arial"/>
              <a:buChar char="●"/>
            </a:pPr>
            <a:r>
              <a:rPr lang="en"/>
              <a:t>There is also at least one clock input to the FPGA</a:t>
            </a:r>
          </a:p>
          <a:p>
            <a:pPr indent="-342900" lvl="1" marL="914400" rtl="0">
              <a:spcBef>
                <a:spcPts val="0"/>
              </a:spcBef>
              <a:buClr>
                <a:schemeClr val="dk2"/>
              </a:buClr>
              <a:buSzPct val="100000"/>
              <a:buFont typeface="Courier New"/>
              <a:buChar char="o"/>
            </a:pPr>
            <a:r>
              <a:rPr lang="en"/>
              <a:t>All FPGAs need a clock input of some sort</a:t>
            </a:r>
          </a:p>
          <a:p>
            <a:pPr indent="-342900" lvl="1" marL="914400" rtl="0">
              <a:spcBef>
                <a:spcPts val="0"/>
              </a:spcBef>
              <a:buClr>
                <a:schemeClr val="dk2"/>
              </a:buClr>
              <a:buSzPct val="100000"/>
              <a:buFont typeface="Courier New"/>
              <a:buChar char="o"/>
            </a:pPr>
            <a:r>
              <a:rPr lang="en"/>
              <a:t>The FPGA will not drive this clock, it will usually be free running all the time</a:t>
            </a:r>
          </a:p>
          <a:p>
            <a:pPr indent="-342900" lvl="0" marL="457200" rtl="0">
              <a:spcBef>
                <a:spcPts val="0"/>
              </a:spcBef>
              <a:buClr>
                <a:schemeClr val="dk2"/>
              </a:buClr>
              <a:buSzPct val="100000"/>
              <a:buFont typeface="Arial"/>
              <a:buChar char="●"/>
            </a:pPr>
            <a:r>
              <a:rPr lang="en"/>
              <a:t>Right now the FPGA is sending control signals to the ADCs, DACs, and PLLs</a:t>
            </a:r>
          </a:p>
          <a:p>
            <a:pPr indent="-342900" lvl="0" marL="457200" rtl="0">
              <a:spcBef>
                <a:spcPts val="0"/>
              </a:spcBef>
              <a:buClr>
                <a:schemeClr val="dk2"/>
              </a:buClr>
              <a:buSzPct val="100000"/>
              <a:buFont typeface="Arial"/>
              <a:buChar char="●"/>
            </a:pPr>
            <a:r>
              <a:rPr lang="en"/>
              <a:t>This means that we cannot tell what is coming from where</a:t>
            </a:r>
          </a:p>
          <a:p>
            <a:pPr indent="-342900" lvl="0" marL="457200">
              <a:spcBef>
                <a:spcPts val="0"/>
              </a:spcBef>
              <a:buClr>
                <a:schemeClr val="dk2"/>
              </a:buClr>
              <a:buSzPct val="100000"/>
              <a:buFont typeface="Arial"/>
              <a:buChar char="●"/>
            </a:pPr>
            <a:r>
              <a:rPr lang="en"/>
              <a:t>The only way to accomplish this (that I know of) is to erase the flash</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27" name="Shape 627"/>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Before erasing the flash, be sure to copy off the contents!</a:t>
            </a:r>
          </a:p>
          <a:p>
            <a:pPr indent="-342900" lvl="0" marL="457200" rtl="0">
              <a:spcBef>
                <a:spcPts val="0"/>
              </a:spcBef>
              <a:buClr>
                <a:schemeClr val="dk2"/>
              </a:buClr>
              <a:buSzPct val="100000"/>
              <a:buFont typeface="Arial"/>
              <a:buChar char="●"/>
            </a:pPr>
            <a:r>
              <a:rPr lang="en"/>
              <a:t>That way you can just upload it later if you want it back to stock</a:t>
            </a:r>
          </a:p>
          <a:p>
            <a:pPr indent="-342900" lvl="0" marL="457200" rtl="0">
              <a:spcBef>
                <a:spcPts val="0"/>
              </a:spcBef>
              <a:buClr>
                <a:schemeClr val="dk2"/>
              </a:buClr>
              <a:buSzPct val="100000"/>
              <a:buFont typeface="Arial"/>
              <a:buChar char="●"/>
            </a:pPr>
            <a:r>
              <a:rPr lang="en"/>
              <a:t>There are several tools to do this</a:t>
            </a:r>
          </a:p>
          <a:p>
            <a:pPr indent="-342900" lvl="0" marL="457200" rtl="0">
              <a:spcBef>
                <a:spcPts val="0"/>
              </a:spcBef>
              <a:buClr>
                <a:schemeClr val="dk2"/>
              </a:buClr>
              <a:buSzPct val="100000"/>
              <a:buFont typeface="Arial"/>
              <a:buChar char="●"/>
            </a:pPr>
            <a:r>
              <a:rPr lang="en"/>
              <a:t>Since this is a Xilinx part (both the FPGA and flash) I used the Xilinx tool Impact to download and erase the flash</a:t>
            </a:r>
          </a:p>
          <a:p>
            <a:pPr indent="-342900" lvl="0" marL="457200" rtl="0">
              <a:spcBef>
                <a:spcPts val="0"/>
              </a:spcBef>
              <a:buClr>
                <a:schemeClr val="dk2"/>
              </a:buClr>
              <a:buSzPct val="100000"/>
              <a:buFont typeface="Arial"/>
              <a:buChar char="●"/>
            </a:pPr>
            <a:r>
              <a:rPr lang="en"/>
              <a:t>Then you just need to power cycle board</a:t>
            </a:r>
          </a:p>
          <a:p>
            <a:pPr indent="-342900" lvl="0" marL="457200" rtl="0">
              <a:spcBef>
                <a:spcPts val="0"/>
              </a:spcBef>
              <a:buClr>
                <a:schemeClr val="dk2"/>
              </a:buClr>
              <a:buSzPct val="100000"/>
              <a:buFont typeface="Arial"/>
              <a:buChar char="●"/>
            </a:pPr>
            <a:r>
              <a:rPr lang="en"/>
              <a:t>Now there will be no configuration for the FPGA</a:t>
            </a:r>
          </a:p>
          <a:p>
            <a:pPr indent="-342900" lvl="0" marL="457200" rtl="0">
              <a:spcBef>
                <a:spcPts val="0"/>
              </a:spcBef>
              <a:buClr>
                <a:schemeClr val="dk2"/>
              </a:buClr>
              <a:buSzPct val="100000"/>
              <a:buFont typeface="Arial"/>
              <a:buChar char="●"/>
            </a:pPr>
            <a:r>
              <a:rPr lang="en"/>
              <a:t>Most of the time this means that the FPGA will have all its IO pins in HIGH-Z</a:t>
            </a:r>
          </a:p>
          <a:p>
            <a:pPr indent="-342900" lvl="1" marL="914400">
              <a:spcBef>
                <a:spcPts val="0"/>
              </a:spcBef>
              <a:buClr>
                <a:schemeClr val="dk2"/>
              </a:buClr>
              <a:buSzPct val="100000"/>
              <a:buFont typeface="Courier New"/>
              <a:buChar char="o"/>
            </a:pPr>
            <a:r>
              <a:rPr lang="en"/>
              <a:t>High impedance state</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1" name="Shape 631"/>
        <p:cNvGrpSpPr/>
        <p:nvPr/>
      </p:nvGrpSpPr>
      <p:grpSpPr>
        <a:xfrm>
          <a:off x="0" y="0"/>
          <a:ext cx="0" cy="0"/>
          <a:chOff x="0" y="0"/>
          <a:chExt cx="0" cy="0"/>
        </a:xfrm>
      </p:grpSpPr>
      <p:sp>
        <p:nvSpPr>
          <p:cNvPr id="632" name="Shape 632"/>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33" name="Shape 633"/>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If you start the sampling again you should notice that most of the pins are no longer toggling</a:t>
            </a:r>
          </a:p>
          <a:p>
            <a:pPr indent="-342900" lvl="0" marL="457200" rtl="0">
              <a:spcBef>
                <a:spcPts val="0"/>
              </a:spcBef>
              <a:buClr>
                <a:schemeClr val="dk2"/>
              </a:buClr>
              <a:buSzPct val="100000"/>
              <a:buFont typeface="Arial"/>
              <a:buChar char="●"/>
            </a:pPr>
            <a:r>
              <a:rPr lang="en"/>
              <a:t>This is luck</a:t>
            </a:r>
          </a:p>
          <a:p>
            <a:pPr indent="-342900" lvl="1" marL="914400" rtl="0">
              <a:spcBef>
                <a:spcPts val="0"/>
              </a:spcBef>
              <a:buClr>
                <a:schemeClr val="dk2"/>
              </a:buClr>
              <a:buSzPct val="100000"/>
              <a:buFont typeface="Courier New"/>
              <a:buChar char="o"/>
            </a:pPr>
            <a:r>
              <a:rPr lang="en"/>
              <a:t>It just so happens that the FPGA controls all of the other peripherals</a:t>
            </a:r>
          </a:p>
          <a:p>
            <a:pPr indent="-342900" lvl="1" marL="914400" rtl="0">
              <a:spcBef>
                <a:spcPts val="0"/>
              </a:spcBef>
              <a:buClr>
                <a:schemeClr val="dk2"/>
              </a:buClr>
              <a:buSzPct val="100000"/>
              <a:buFont typeface="Courier New"/>
              <a:buChar char="o"/>
            </a:pPr>
            <a:r>
              <a:rPr lang="en"/>
              <a:t>On some boards there will be other devices that send data to the FPGA without being asked to do so</a:t>
            </a:r>
          </a:p>
          <a:p>
            <a:pPr indent="-342900" lvl="1" marL="914400">
              <a:spcBef>
                <a:spcPts val="0"/>
              </a:spcBef>
              <a:buClr>
                <a:schemeClr val="dk2"/>
              </a:buClr>
              <a:buSzPct val="100000"/>
              <a:buFont typeface="Courier New"/>
              <a:buChar char="o"/>
            </a:pPr>
            <a:r>
              <a:rPr lang="en"/>
              <a:t>For those boards you’ll have to get a little more creative to figure out all of the pins</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7" name="Shape 637"/>
        <p:cNvGrpSpPr/>
        <p:nvPr/>
      </p:nvGrpSpPr>
      <p:grpSpPr>
        <a:xfrm>
          <a:off x="0" y="0"/>
          <a:ext cx="0" cy="0"/>
          <a:chOff x="0" y="0"/>
          <a:chExt cx="0" cy="0"/>
        </a:xfrm>
      </p:grpSpPr>
      <p:sp>
        <p:nvSpPr>
          <p:cNvPr id="638" name="Shape 63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39" name="Shape 63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Now that the FPGA is idle, we can start poking at some of the pins</a:t>
            </a:r>
          </a:p>
          <a:p>
            <a:pPr indent="-342900" lvl="0" marL="457200" rtl="0">
              <a:spcBef>
                <a:spcPts val="0"/>
              </a:spcBef>
              <a:buClr>
                <a:schemeClr val="dk2"/>
              </a:buClr>
              <a:buSzPct val="100000"/>
              <a:buFont typeface="Arial"/>
              <a:buChar char="●"/>
            </a:pPr>
            <a:r>
              <a:rPr lang="en"/>
              <a:t>On this board it’s clear that the ADCs have 18 traces connecting to each of the ADCs</a:t>
            </a:r>
          </a:p>
          <a:p>
            <a:pPr indent="-342900" lvl="1" marL="914400" rtl="0">
              <a:spcBef>
                <a:spcPts val="0"/>
              </a:spcBef>
              <a:buClr>
                <a:schemeClr val="dk2"/>
              </a:buClr>
              <a:buSzPct val="100000"/>
              <a:buFont typeface="Courier New"/>
              <a:buChar char="o"/>
            </a:pPr>
            <a:r>
              <a:rPr lang="en"/>
              <a:t>I’m picking the ADCs since they are the closest to the FPGA and I can see the traces going directly to the FPGA</a:t>
            </a:r>
          </a:p>
          <a:p>
            <a:pPr lvl="0">
              <a:spcBef>
                <a:spcPts val="0"/>
              </a:spcBef>
              <a:buNone/>
            </a:pPr>
            <a:r>
              <a:t/>
            </a:r>
            <a:endParaRP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3" name="Shape 643"/>
        <p:cNvGrpSpPr/>
        <p:nvPr/>
      </p:nvGrpSpPr>
      <p:grpSpPr>
        <a:xfrm>
          <a:off x="0" y="0"/>
          <a:ext cx="0" cy="0"/>
          <a:chOff x="0" y="0"/>
          <a:chExt cx="0" cy="0"/>
        </a:xfrm>
      </p:grpSpPr>
      <p:sp>
        <p:nvSpPr>
          <p:cNvPr id="644" name="Shape 64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45" name="Shape 645"/>
          <p:cNvSpPr txBox="1"/>
          <p:nvPr>
            <p:ph idx="1" type="body"/>
          </p:nvPr>
        </p:nvSpPr>
        <p:spPr>
          <a:xfrm>
            <a:off x="457200" y="1278525"/>
            <a:ext cx="4991099"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Looking up the part number for the ADC (AD9218) shows this pinout</a:t>
            </a:r>
          </a:p>
          <a:p>
            <a:pPr indent="-342900" lvl="0" marL="457200" rtl="0">
              <a:spcBef>
                <a:spcPts val="0"/>
              </a:spcBef>
              <a:buClr>
                <a:schemeClr val="dk2"/>
              </a:buClr>
              <a:buSzPct val="100000"/>
              <a:buFont typeface="Arial"/>
              <a:buChar char="●"/>
            </a:pPr>
            <a:r>
              <a:rPr lang="en"/>
              <a:t>Orienting the board with the flat spot on the AD9218, you should be able to see that the FPGA has connections to D2-10 on the A channel and B channel</a:t>
            </a:r>
          </a:p>
          <a:p>
            <a:pPr indent="-342900" lvl="1" marL="914400" rtl="0">
              <a:spcBef>
                <a:spcPts val="0"/>
              </a:spcBef>
              <a:buClr>
                <a:schemeClr val="dk2"/>
              </a:buClr>
              <a:buSzPct val="100000"/>
              <a:buFont typeface="Courier New"/>
              <a:buChar char="o"/>
            </a:pPr>
            <a:r>
              <a:rPr lang="en"/>
              <a:t>The bottom two bits are ignored</a:t>
            </a:r>
          </a:p>
          <a:p>
            <a:pPr indent="-342900" lvl="1" marL="914400">
              <a:spcBef>
                <a:spcPts val="0"/>
              </a:spcBef>
              <a:buClr>
                <a:schemeClr val="dk2"/>
              </a:buClr>
              <a:buSzPct val="100000"/>
              <a:buFont typeface="Courier New"/>
              <a:buChar char="o"/>
            </a:pPr>
            <a:r>
              <a:rPr lang="en"/>
              <a:t>You can tell by the fact that they have no traces and to be extra sure you can probe them later on</a:t>
            </a:r>
          </a:p>
        </p:txBody>
      </p:sp>
      <p:pic>
        <p:nvPicPr>
          <p:cNvPr id="646" name="Shape 646"/>
          <p:cNvPicPr preferRelativeResize="0"/>
          <p:nvPr/>
        </p:nvPicPr>
        <p:blipFill rotWithShape="1">
          <a:blip r:embed="rId3">
            <a:alphaModFix/>
          </a:blip>
          <a:srcRect b="7709" l="6301" r="14927" t="8214"/>
          <a:stretch/>
        </p:blipFill>
        <p:spPr>
          <a:xfrm>
            <a:off x="5448433" y="1115100"/>
            <a:ext cx="3695566" cy="4028399"/>
          </a:xfrm>
          <a:prstGeom prst="rect">
            <a:avLst/>
          </a:prstGeom>
          <a:noFill/>
          <a:ln>
            <a:noFill/>
          </a:ln>
        </p:spPr>
      </p:pic>
      <p:cxnSp>
        <p:nvCxnSpPr>
          <p:cNvPr id="647" name="Shape 647"/>
          <p:cNvCxnSpPr/>
          <p:nvPr/>
        </p:nvCxnSpPr>
        <p:spPr>
          <a:xfrm flipH="1" rot="10800000">
            <a:off x="5094225" y="1974700"/>
            <a:ext cx="1182599" cy="86399"/>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sp>
        <p:nvSpPr>
          <p:cNvPr id="652" name="Shape 652"/>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53" name="Shape 653"/>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goal is going to be to apply voltage to one of the pins and see if there is a change in TopJTAG Probe</a:t>
            </a:r>
          </a:p>
          <a:p>
            <a:pPr indent="-342900" lvl="0" marL="457200" rtl="0">
              <a:spcBef>
                <a:spcPts val="0"/>
              </a:spcBef>
              <a:buClr>
                <a:schemeClr val="dk2"/>
              </a:buClr>
              <a:buSzPct val="100000"/>
              <a:buFont typeface="Arial"/>
              <a:buChar char="●"/>
            </a:pPr>
            <a:r>
              <a:rPr lang="en"/>
              <a:t>Before we can do this, we need to set up some kind of probe that can apply voltage at a specific time</a:t>
            </a:r>
          </a:p>
          <a:p>
            <a:pPr indent="-342900" lvl="0" marL="457200">
              <a:spcBef>
                <a:spcPts val="0"/>
              </a:spcBef>
              <a:buClr>
                <a:schemeClr val="dk2"/>
              </a:buClr>
              <a:buSzPct val="100000"/>
              <a:buFont typeface="Arial"/>
              <a:buChar char="●"/>
            </a:pPr>
            <a:r>
              <a:rPr lang="en"/>
              <a:t>I did this with a breadboard, jumper wires, push button, and an oscilloscope probe</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7" name="Shape 657"/>
        <p:cNvGrpSpPr/>
        <p:nvPr/>
      </p:nvGrpSpPr>
      <p:grpSpPr>
        <a:xfrm>
          <a:off x="0" y="0"/>
          <a:ext cx="0" cy="0"/>
          <a:chOff x="0" y="0"/>
          <a:chExt cx="0" cy="0"/>
        </a:xfrm>
      </p:grpSpPr>
      <p:sp>
        <p:nvSpPr>
          <p:cNvPr id="658" name="Shape 65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59" name="Shape 659"/>
          <p:cNvSpPr txBox="1"/>
          <p:nvPr>
            <p:ph idx="1" type="body"/>
          </p:nvPr>
        </p:nvSpPr>
        <p:spPr>
          <a:xfrm>
            <a:off x="457200" y="1278525"/>
            <a:ext cx="54075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Here is the setup</a:t>
            </a:r>
          </a:p>
          <a:p>
            <a:pPr indent="-342900" lvl="0" marL="457200" rtl="0">
              <a:spcBef>
                <a:spcPts val="0"/>
              </a:spcBef>
              <a:buClr>
                <a:schemeClr val="dk2"/>
              </a:buClr>
              <a:buSzPct val="100000"/>
              <a:buFont typeface="Arial"/>
              <a:buChar char="●"/>
            </a:pPr>
            <a:r>
              <a:rPr lang="en"/>
              <a:t>The green (or is it yellow?) wires connect up to the header that’s just above the FPGA</a:t>
            </a:r>
          </a:p>
          <a:p>
            <a:pPr indent="-342900" lvl="1" marL="914400" rtl="0">
              <a:spcBef>
                <a:spcPts val="0"/>
              </a:spcBef>
              <a:buClr>
                <a:schemeClr val="dk2"/>
              </a:buClr>
              <a:buSzPct val="100000"/>
              <a:buFont typeface="Courier New"/>
              <a:buChar char="o"/>
            </a:pPr>
            <a:r>
              <a:rPr lang="en"/>
              <a:t>One wire connects to 3.3 volts</a:t>
            </a:r>
          </a:p>
          <a:p>
            <a:pPr indent="-342900" lvl="1" marL="914400" rtl="0">
              <a:spcBef>
                <a:spcPts val="0"/>
              </a:spcBef>
              <a:buClr>
                <a:schemeClr val="dk2"/>
              </a:buClr>
              <a:buSzPct val="100000"/>
              <a:buFont typeface="Courier New"/>
              <a:buChar char="o"/>
            </a:pPr>
            <a:r>
              <a:rPr lang="en"/>
              <a:t>The other one connects to ground</a:t>
            </a:r>
          </a:p>
          <a:p>
            <a:pPr indent="-342900" lvl="0" marL="457200" rtl="0">
              <a:spcBef>
                <a:spcPts val="0"/>
              </a:spcBef>
              <a:buClr>
                <a:schemeClr val="dk2"/>
              </a:buClr>
              <a:buSzPct val="100000"/>
              <a:buFont typeface="Arial"/>
              <a:buChar char="●"/>
            </a:pPr>
            <a:r>
              <a:rPr lang="en"/>
              <a:t>The white alligator clip connects to the center pin on my oscilloscope probe and then connects to the push button (more on that later)</a:t>
            </a:r>
          </a:p>
          <a:p>
            <a:pPr indent="-342900" lvl="0" marL="457200" rtl="0">
              <a:spcBef>
                <a:spcPts val="0"/>
              </a:spcBef>
              <a:buClr>
                <a:schemeClr val="dk2"/>
              </a:buClr>
              <a:buSzPct val="100000"/>
              <a:buFont typeface="Arial"/>
              <a:buChar char="●"/>
            </a:pPr>
            <a:r>
              <a:rPr lang="en"/>
              <a:t>Also notice that the probe has had its cover removed</a:t>
            </a:r>
          </a:p>
          <a:p>
            <a:pPr indent="-342900" lvl="1" marL="914400">
              <a:spcBef>
                <a:spcPts val="0"/>
              </a:spcBef>
              <a:buClr>
                <a:schemeClr val="dk2"/>
              </a:buClr>
              <a:buSzPct val="100000"/>
              <a:buFont typeface="Courier New"/>
              <a:buChar char="o"/>
            </a:pPr>
            <a:r>
              <a:rPr lang="en"/>
              <a:t>This gives me a nice sharp point to probe small pins with</a:t>
            </a:r>
          </a:p>
        </p:txBody>
      </p:sp>
      <p:pic>
        <p:nvPicPr>
          <p:cNvPr id="660" name="Shape 660"/>
          <p:cNvPicPr preferRelativeResize="0"/>
          <p:nvPr/>
        </p:nvPicPr>
        <p:blipFill rotWithShape="1">
          <a:blip r:embed="rId3">
            <a:alphaModFix/>
          </a:blip>
          <a:srcRect b="20888" l="0" r="0" t="10012"/>
          <a:stretch/>
        </p:blipFill>
        <p:spPr>
          <a:xfrm>
            <a:off x="5864836" y="1115099"/>
            <a:ext cx="3279164" cy="4028396"/>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sp>
        <p:nvSpPr>
          <p:cNvPr id="142" name="Shape 142"/>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Now flip the board over and find digital pin 4 again</a:t>
            </a:r>
          </a:p>
          <a:p>
            <a:pPr indent="-342900" lvl="1" marL="914400" rtl="0">
              <a:spcBef>
                <a:spcPts val="0"/>
              </a:spcBef>
              <a:buClr>
                <a:schemeClr val="dk2"/>
              </a:buClr>
              <a:buSzPct val="100000"/>
              <a:buFont typeface="Courier New"/>
              <a:buChar char="o"/>
            </a:pPr>
            <a:r>
              <a:rPr lang="en"/>
              <a:t>The numbers start at 0 and the pins are on the same side as the USB port</a:t>
            </a:r>
          </a:p>
          <a:p>
            <a:pPr indent="-342900" lvl="0" marL="457200" rtl="0">
              <a:spcBef>
                <a:spcPts val="0"/>
              </a:spcBef>
              <a:buClr>
                <a:schemeClr val="dk2"/>
              </a:buClr>
              <a:buSzPct val="100000"/>
              <a:buFont typeface="Arial"/>
              <a:buChar char="●"/>
            </a:pPr>
            <a:r>
              <a:rPr lang="en"/>
              <a:t>You should notice that pin 4 does have a trace on the bottom!</a:t>
            </a:r>
          </a:p>
          <a:p>
            <a:pPr indent="-342900" lvl="0" marL="457200">
              <a:spcBef>
                <a:spcPts val="0"/>
              </a:spcBef>
              <a:buClr>
                <a:schemeClr val="dk2"/>
              </a:buClr>
              <a:buSzPct val="100000"/>
              <a:buFont typeface="Arial"/>
              <a:buChar char="●"/>
            </a:pPr>
            <a:r>
              <a:rPr lang="en"/>
              <a:t>And, it goes all the way from the pin to the ATMega :D</a:t>
            </a:r>
          </a:p>
        </p:txBody>
      </p:sp>
      <p:pic>
        <p:nvPicPr>
          <p:cNvPr id="143" name="Shape 143"/>
          <p:cNvPicPr preferRelativeResize="0"/>
          <p:nvPr/>
        </p:nvPicPr>
        <p:blipFill rotWithShape="1">
          <a:blip r:embed="rId3">
            <a:alphaModFix/>
          </a:blip>
          <a:srcRect b="0" l="0" r="0" t="7458"/>
          <a:stretch/>
        </p:blipFill>
        <p:spPr>
          <a:xfrm>
            <a:off x="2642125" y="2748525"/>
            <a:ext cx="3572574" cy="2479500"/>
          </a:xfrm>
          <a:prstGeom prst="rect">
            <a:avLst/>
          </a:prstGeom>
          <a:noFill/>
          <a:ln>
            <a:noFill/>
          </a:ln>
        </p:spPr>
      </p:pic>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4" name="Shape 664"/>
        <p:cNvGrpSpPr/>
        <p:nvPr/>
      </p:nvGrpSpPr>
      <p:grpSpPr>
        <a:xfrm>
          <a:off x="0" y="0"/>
          <a:ext cx="0" cy="0"/>
          <a:chOff x="0" y="0"/>
          <a:chExt cx="0" cy="0"/>
        </a:xfrm>
      </p:grpSpPr>
      <p:sp>
        <p:nvSpPr>
          <p:cNvPr id="665" name="Shape 665"/>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t/>
            </a:r>
            <a:endParaRPr/>
          </a:p>
        </p:txBody>
      </p:sp>
      <p:sp>
        <p:nvSpPr>
          <p:cNvPr id="666" name="Shape 666"/>
          <p:cNvSpPr txBox="1"/>
          <p:nvPr>
            <p:ph idx="1" type="body"/>
          </p:nvPr>
        </p:nvSpPr>
        <p:spPr>
          <a:xfrm>
            <a:off x="457200" y="1278516"/>
            <a:ext cx="8229600" cy="3630300"/>
          </a:xfrm>
          <a:prstGeom prst="rect">
            <a:avLst/>
          </a:prstGeom>
        </p:spPr>
        <p:txBody>
          <a:bodyPr anchorCtr="0" anchor="t" bIns="91425" lIns="91425" rIns="91425" tIns="91425">
            <a:noAutofit/>
          </a:bodyPr>
          <a:lstStyle/>
          <a:p>
            <a:pPr>
              <a:spcBef>
                <a:spcPts val="0"/>
              </a:spcBef>
              <a:buNone/>
            </a:pPr>
            <a:r>
              <a:t/>
            </a:r>
            <a:endParaRPr b="1"/>
          </a:p>
        </p:txBody>
      </p:sp>
      <p:pic>
        <p:nvPicPr>
          <p:cNvPr id="667" name="Shape 667"/>
          <p:cNvPicPr preferRelativeResize="0"/>
          <p:nvPr/>
        </p:nvPicPr>
        <p:blipFill rotWithShape="1">
          <a:blip r:embed="rId3">
            <a:alphaModFix/>
          </a:blip>
          <a:srcRect b="5554" l="8894" r="7507" t="12404"/>
          <a:stretch/>
        </p:blipFill>
        <p:spPr>
          <a:xfrm>
            <a:off x="0" y="0"/>
            <a:ext cx="9143998" cy="5047223"/>
          </a:xfrm>
          <a:prstGeom prst="rect">
            <a:avLst/>
          </a:prstGeom>
          <a:noFill/>
          <a:ln>
            <a:noFill/>
          </a:ln>
        </p:spPr>
      </p:pic>
      <p:sp>
        <p:nvSpPr>
          <p:cNvPr id="668" name="Shape 668"/>
          <p:cNvSpPr txBox="1"/>
          <p:nvPr/>
        </p:nvSpPr>
        <p:spPr>
          <a:xfrm>
            <a:off x="3461850" y="2535400"/>
            <a:ext cx="856200" cy="338699"/>
          </a:xfrm>
          <a:prstGeom prst="rect">
            <a:avLst/>
          </a:prstGeom>
          <a:solidFill>
            <a:srgbClr val="F3F3F3"/>
          </a:solidFill>
          <a:ln>
            <a:noFill/>
          </a:ln>
        </p:spPr>
        <p:txBody>
          <a:bodyPr anchorCtr="0" anchor="t" bIns="91425" lIns="91425" rIns="91425" tIns="91425">
            <a:noAutofit/>
          </a:bodyPr>
          <a:lstStyle/>
          <a:p>
            <a:pPr>
              <a:spcBef>
                <a:spcPts val="0"/>
              </a:spcBef>
              <a:buNone/>
            </a:pPr>
            <a:r>
              <a:rPr lang="en"/>
              <a:t>Ground</a:t>
            </a:r>
          </a:p>
        </p:txBody>
      </p:sp>
      <p:cxnSp>
        <p:nvCxnSpPr>
          <p:cNvPr id="669" name="Shape 669"/>
          <p:cNvCxnSpPr>
            <a:stCxn id="668" idx="2"/>
          </p:cNvCxnSpPr>
          <p:nvPr/>
        </p:nvCxnSpPr>
        <p:spPr>
          <a:xfrm flipH="1">
            <a:off x="3868350" y="2874099"/>
            <a:ext cx="21600" cy="394200"/>
          </a:xfrm>
          <a:prstGeom prst="straightConnector1">
            <a:avLst/>
          </a:prstGeom>
          <a:noFill/>
          <a:ln cap="flat" cmpd="sng" w="19050">
            <a:solidFill>
              <a:srgbClr val="FFFFFF"/>
            </a:solidFill>
            <a:prstDash val="solid"/>
            <a:round/>
            <a:headEnd len="lg" w="lg" type="none"/>
            <a:tailEnd len="lg" w="lg" type="triangle"/>
          </a:ln>
        </p:spPr>
      </p:cxnSp>
      <p:sp>
        <p:nvSpPr>
          <p:cNvPr id="670" name="Shape 670"/>
          <p:cNvSpPr txBox="1"/>
          <p:nvPr/>
        </p:nvSpPr>
        <p:spPr>
          <a:xfrm>
            <a:off x="6084375" y="4314025"/>
            <a:ext cx="660600" cy="338699"/>
          </a:xfrm>
          <a:prstGeom prst="rect">
            <a:avLst/>
          </a:prstGeom>
          <a:solidFill>
            <a:srgbClr val="F3F3F3"/>
          </a:solidFill>
          <a:ln>
            <a:noFill/>
          </a:ln>
        </p:spPr>
        <p:txBody>
          <a:bodyPr anchorCtr="0" anchor="t" bIns="91425" lIns="91425" rIns="91425" tIns="91425">
            <a:noAutofit/>
          </a:bodyPr>
          <a:lstStyle/>
          <a:p>
            <a:pPr lvl="0" rtl="0">
              <a:spcBef>
                <a:spcPts val="0"/>
              </a:spcBef>
              <a:buNone/>
            </a:pPr>
            <a:r>
              <a:rPr lang="en"/>
              <a:t>3.3 V</a:t>
            </a:r>
          </a:p>
        </p:txBody>
      </p:sp>
      <p:cxnSp>
        <p:nvCxnSpPr>
          <p:cNvPr id="671" name="Shape 671"/>
          <p:cNvCxnSpPr>
            <a:stCxn id="670" idx="2"/>
          </p:cNvCxnSpPr>
          <p:nvPr/>
        </p:nvCxnSpPr>
        <p:spPr>
          <a:xfrm>
            <a:off x="6414675" y="4652724"/>
            <a:ext cx="10200" cy="192600"/>
          </a:xfrm>
          <a:prstGeom prst="straightConnector1">
            <a:avLst/>
          </a:prstGeom>
          <a:noFill/>
          <a:ln cap="flat" cmpd="sng" w="19050">
            <a:solidFill>
              <a:srgbClr val="FFFFFF"/>
            </a:solidFill>
            <a:prstDash val="solid"/>
            <a:round/>
            <a:headEnd len="lg" w="lg" type="none"/>
            <a:tailEnd len="lg" w="lg" type="triangle"/>
          </a:ln>
        </p:spPr>
      </p:cxnSp>
      <p:sp>
        <p:nvSpPr>
          <p:cNvPr id="672" name="Shape 672"/>
          <p:cNvSpPr txBox="1"/>
          <p:nvPr/>
        </p:nvSpPr>
        <p:spPr>
          <a:xfrm>
            <a:off x="343375" y="101100"/>
            <a:ext cx="1091999" cy="555899"/>
          </a:xfrm>
          <a:prstGeom prst="rect">
            <a:avLst/>
          </a:prstGeom>
          <a:solidFill>
            <a:srgbClr val="F3F3F3"/>
          </a:solidFill>
          <a:ln>
            <a:noFill/>
          </a:ln>
        </p:spPr>
        <p:txBody>
          <a:bodyPr anchorCtr="0" anchor="t" bIns="91425" lIns="91425" rIns="91425" tIns="91425">
            <a:noAutofit/>
          </a:bodyPr>
          <a:lstStyle/>
          <a:p>
            <a:pPr lvl="0" rtl="0">
              <a:spcBef>
                <a:spcPts val="0"/>
              </a:spcBef>
              <a:buNone/>
            </a:pPr>
            <a:r>
              <a:rPr lang="en"/>
              <a:t>To o’scope center pin</a:t>
            </a:r>
          </a:p>
        </p:txBody>
      </p:sp>
      <p:cxnSp>
        <p:nvCxnSpPr>
          <p:cNvPr id="673" name="Shape 673"/>
          <p:cNvCxnSpPr>
            <a:stCxn id="672" idx="2"/>
          </p:cNvCxnSpPr>
          <p:nvPr/>
        </p:nvCxnSpPr>
        <p:spPr>
          <a:xfrm flipH="1">
            <a:off x="677574" y="656999"/>
            <a:ext cx="211800" cy="246000"/>
          </a:xfrm>
          <a:prstGeom prst="straightConnector1">
            <a:avLst/>
          </a:prstGeom>
          <a:noFill/>
          <a:ln cap="flat" cmpd="sng" w="19050">
            <a:solidFill>
              <a:srgbClr val="FFFFFF"/>
            </a:solidFill>
            <a:prstDash val="solid"/>
            <a:round/>
            <a:headEnd len="lg" w="lg" type="none"/>
            <a:tailEnd len="lg" w="lg" type="triangle"/>
          </a:ln>
        </p:spPr>
      </p:cxnSp>
      <p:sp>
        <p:nvSpPr>
          <p:cNvPr id="674" name="Shape 674"/>
          <p:cNvSpPr txBox="1"/>
          <p:nvPr/>
        </p:nvSpPr>
        <p:spPr>
          <a:xfrm>
            <a:off x="3705075" y="1159000"/>
            <a:ext cx="1204199" cy="555899"/>
          </a:xfrm>
          <a:prstGeom prst="rect">
            <a:avLst/>
          </a:prstGeom>
          <a:solidFill>
            <a:srgbClr val="F3F3F3"/>
          </a:solidFill>
          <a:ln>
            <a:noFill/>
          </a:ln>
        </p:spPr>
        <p:txBody>
          <a:bodyPr anchorCtr="0" anchor="t" bIns="91425" lIns="91425" rIns="91425" tIns="91425">
            <a:noAutofit/>
          </a:bodyPr>
          <a:lstStyle/>
          <a:p>
            <a:pPr lvl="0" rtl="0">
              <a:spcBef>
                <a:spcPts val="0"/>
              </a:spcBef>
              <a:buNone/>
            </a:pPr>
            <a:r>
              <a:rPr lang="en"/>
              <a:t>JTAG connections</a:t>
            </a:r>
          </a:p>
        </p:txBody>
      </p:sp>
      <p:cxnSp>
        <p:nvCxnSpPr>
          <p:cNvPr id="675" name="Shape 675"/>
          <p:cNvCxnSpPr>
            <a:stCxn id="674" idx="0"/>
          </p:cNvCxnSpPr>
          <p:nvPr/>
        </p:nvCxnSpPr>
        <p:spPr>
          <a:xfrm flipH="1" rot="10800000">
            <a:off x="4307175" y="767500"/>
            <a:ext cx="97200" cy="391500"/>
          </a:xfrm>
          <a:prstGeom prst="straightConnector1">
            <a:avLst/>
          </a:prstGeom>
          <a:noFill/>
          <a:ln cap="flat" cmpd="sng" w="19050">
            <a:solidFill>
              <a:srgbClr val="FFFFFF"/>
            </a:solidFill>
            <a:prstDash val="solid"/>
            <a:round/>
            <a:headEnd len="lg" w="lg" type="none"/>
            <a:tailEnd len="lg" w="lg" type="triangle"/>
          </a:ln>
        </p:spPr>
      </p:cxn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81" name="Shape 68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pushbutton is configured so that when it is not pressed then the probe is grounded through a resistor</a:t>
            </a:r>
          </a:p>
          <a:p>
            <a:pPr indent="-342900" lvl="0" marL="457200" rtl="0">
              <a:spcBef>
                <a:spcPts val="0"/>
              </a:spcBef>
              <a:buClr>
                <a:schemeClr val="dk2"/>
              </a:buClr>
              <a:buSzPct val="100000"/>
              <a:buFont typeface="Arial"/>
              <a:buChar char="●"/>
            </a:pPr>
            <a:r>
              <a:rPr lang="en"/>
              <a:t>When the pushbutton is pressed, the probe gets 3.3 volts</a:t>
            </a:r>
          </a:p>
          <a:p>
            <a:pPr indent="-342900" lvl="0" marL="457200" rtl="0">
              <a:spcBef>
                <a:spcPts val="0"/>
              </a:spcBef>
              <a:buClr>
                <a:schemeClr val="dk2"/>
              </a:buClr>
              <a:buSzPct val="100000"/>
              <a:buFont typeface="Arial"/>
              <a:buChar char="●"/>
            </a:pPr>
            <a:r>
              <a:rPr lang="en"/>
              <a:t>Originally the probe was always connected to 3.3 volts</a:t>
            </a:r>
          </a:p>
          <a:p>
            <a:pPr indent="-342900" lvl="0" marL="457200" rtl="0">
              <a:spcBef>
                <a:spcPts val="0"/>
              </a:spcBef>
              <a:buClr>
                <a:schemeClr val="dk2"/>
              </a:buClr>
              <a:buSzPct val="100000"/>
              <a:buFont typeface="Arial"/>
              <a:buChar char="●"/>
            </a:pPr>
            <a:r>
              <a:rPr lang="en"/>
              <a:t>This made it very difficult to be sure that the pin I was looking at in TopJTAG Probe was the correct one</a:t>
            </a:r>
          </a:p>
          <a:p>
            <a:pPr indent="-342900" lvl="0" marL="457200" rtl="0">
              <a:spcBef>
                <a:spcPts val="0"/>
              </a:spcBef>
              <a:buClr>
                <a:schemeClr val="dk2"/>
              </a:buClr>
              <a:buSzPct val="100000"/>
              <a:buFont typeface="Arial"/>
              <a:buChar char="●"/>
            </a:pPr>
            <a:r>
              <a:rPr lang="en"/>
              <a:t>With the switch in place all that you need to do is press the button, look for a change, then release the button and make sure the same pin changes to zero</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5" name="Shape 685"/>
        <p:cNvGrpSpPr/>
        <p:nvPr/>
      </p:nvGrpSpPr>
      <p:grpSpPr>
        <a:xfrm>
          <a:off x="0" y="0"/>
          <a:ext cx="0" cy="0"/>
          <a:chOff x="0" y="0"/>
          <a:chExt cx="0" cy="0"/>
        </a:xfrm>
      </p:grpSpPr>
      <p:sp>
        <p:nvSpPr>
          <p:cNvPr id="686" name="Shape 686"/>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87" name="Shape 687"/>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One note about the probe</a:t>
            </a:r>
          </a:p>
          <a:p>
            <a:pPr indent="-342900" lvl="1" marL="914400" rtl="0">
              <a:spcBef>
                <a:spcPts val="0"/>
              </a:spcBef>
              <a:buClr>
                <a:schemeClr val="dk2"/>
              </a:buClr>
              <a:buSzPct val="100000"/>
              <a:buFont typeface="Courier New"/>
              <a:buChar char="o"/>
            </a:pPr>
            <a:r>
              <a:rPr lang="en"/>
              <a:t>It is in 1X mode so that there is resistance, but it isn’t all that high</a:t>
            </a:r>
          </a:p>
          <a:p>
            <a:pPr indent="-342900" lvl="1" marL="914400" rtl="0">
              <a:spcBef>
                <a:spcPts val="0"/>
              </a:spcBef>
              <a:buClr>
                <a:schemeClr val="dk2"/>
              </a:buClr>
              <a:buSzPct val="100000"/>
              <a:buFont typeface="Courier New"/>
              <a:buChar char="o"/>
            </a:pPr>
            <a:r>
              <a:rPr lang="en"/>
              <a:t>You do not want to be probing the board with direct current (no resistance)</a:t>
            </a:r>
          </a:p>
          <a:p>
            <a:pPr indent="-342900" lvl="1" marL="914400" rtl="0">
              <a:spcBef>
                <a:spcPts val="0"/>
              </a:spcBef>
              <a:buClr>
                <a:schemeClr val="dk2"/>
              </a:buClr>
              <a:buSzPct val="100000"/>
              <a:buFont typeface="Courier New"/>
              <a:buChar char="o"/>
            </a:pPr>
            <a:r>
              <a:rPr lang="en"/>
              <a:t>This is a sure fire way to fry a chip</a:t>
            </a:r>
          </a:p>
          <a:p>
            <a:pPr indent="-342900" lvl="1" marL="914400" rtl="0">
              <a:spcBef>
                <a:spcPts val="0"/>
              </a:spcBef>
              <a:buClr>
                <a:schemeClr val="dk2"/>
              </a:buClr>
              <a:buSzPct val="100000"/>
              <a:buFont typeface="Courier New"/>
              <a:buChar char="o"/>
            </a:pPr>
            <a:r>
              <a:rPr lang="en"/>
              <a:t>Think about the possibility that one of the devices has a pin that is connected directly to ground by default</a:t>
            </a:r>
          </a:p>
          <a:p>
            <a:pPr indent="-342900" lvl="1" marL="914400">
              <a:spcBef>
                <a:spcPts val="0"/>
              </a:spcBef>
              <a:buClr>
                <a:schemeClr val="dk2"/>
              </a:buClr>
              <a:buSzPct val="100000"/>
              <a:buFont typeface="Courier New"/>
              <a:buChar char="o"/>
            </a:pPr>
            <a:r>
              <a:rPr lang="en"/>
              <a:t>Applying direct 3.3 volts could fry that input :( </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1" name="Shape 691"/>
        <p:cNvGrpSpPr/>
        <p:nvPr/>
      </p:nvGrpSpPr>
      <p:grpSpPr>
        <a:xfrm>
          <a:off x="0" y="0"/>
          <a:ext cx="0" cy="0"/>
          <a:chOff x="0" y="0"/>
          <a:chExt cx="0" cy="0"/>
        </a:xfrm>
      </p:grpSpPr>
      <p:sp>
        <p:nvSpPr>
          <p:cNvPr id="692" name="Shape 692"/>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Okay, so it’s time to probe some pins!</a:t>
            </a:r>
          </a:p>
          <a:p>
            <a:pPr indent="-342900" lvl="0" marL="457200" rtl="0">
              <a:spcBef>
                <a:spcPts val="0"/>
              </a:spcBef>
              <a:buClr>
                <a:schemeClr val="dk2"/>
              </a:buClr>
              <a:buSzPct val="100000"/>
              <a:buFont typeface="Arial"/>
              <a:buChar char="●"/>
            </a:pPr>
            <a:r>
              <a:rPr lang="en"/>
              <a:t>First make sure that TopJTAG Probe is currently sampling</a:t>
            </a:r>
          </a:p>
          <a:p>
            <a:pPr indent="-342900" lvl="0" marL="457200" rtl="0">
              <a:spcBef>
                <a:spcPts val="0"/>
              </a:spcBef>
              <a:buClr>
                <a:schemeClr val="dk2"/>
              </a:buClr>
              <a:buSzPct val="100000"/>
              <a:buFont typeface="Arial"/>
              <a:buChar char="●"/>
            </a:pPr>
            <a:r>
              <a:rPr lang="en"/>
              <a:t>Connect the o’scope probe to pin D2</a:t>
            </a:r>
            <a:r>
              <a:rPr baseline="-25000" lang="en"/>
              <a:t>A </a:t>
            </a:r>
            <a:r>
              <a:rPr lang="en"/>
              <a:t> (chosen because it’s on the edge and easy to get to)</a:t>
            </a:r>
          </a:p>
          <a:p>
            <a:pPr indent="-342900" lvl="0" marL="457200" rtl="0">
              <a:spcBef>
                <a:spcPts val="0"/>
              </a:spcBef>
              <a:buClr>
                <a:schemeClr val="dk2"/>
              </a:buClr>
              <a:buSzPct val="100000"/>
              <a:buFont typeface="Arial"/>
              <a:buChar char="●"/>
            </a:pPr>
            <a:r>
              <a:rPr lang="en"/>
              <a:t>Press the pushbutton and look for a change in the pin list in TopJTAG</a:t>
            </a:r>
          </a:p>
          <a:p>
            <a:pPr indent="-342900" lvl="0" marL="457200" rtl="0">
              <a:spcBef>
                <a:spcPts val="0"/>
              </a:spcBef>
              <a:buClr>
                <a:schemeClr val="dk2"/>
              </a:buClr>
              <a:buSzPct val="100000"/>
              <a:buFont typeface="Arial"/>
              <a:buChar char="●"/>
            </a:pPr>
            <a:r>
              <a:rPr lang="en"/>
              <a:t>There are too many pins to see in one screen, so you might have to scroll down and push the button again</a:t>
            </a:r>
          </a:p>
          <a:p>
            <a:pPr indent="-342900" lvl="0" marL="457200" rtl="0">
              <a:spcBef>
                <a:spcPts val="0"/>
              </a:spcBef>
              <a:buClr>
                <a:schemeClr val="dk2"/>
              </a:buClr>
              <a:buSzPct val="100000"/>
              <a:buFont typeface="Arial"/>
              <a:buChar char="●"/>
            </a:pPr>
            <a:r>
              <a:rPr lang="en"/>
              <a:t>Keep doing this until you’ve either exhausted all the pins or found a pin that changes when you push the button</a:t>
            </a:r>
          </a:p>
        </p:txBody>
      </p:sp>
      <p:sp>
        <p:nvSpPr>
          <p:cNvPr id="693" name="Shape 693"/>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x="0" y="0"/>
          <a:ext cx="0" cy="0"/>
          <a:chOff x="0" y="0"/>
          <a:chExt cx="0" cy="0"/>
        </a:xfrm>
      </p:grpSpPr>
      <p:sp>
        <p:nvSpPr>
          <p:cNvPr id="698" name="Shape 69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699" name="Shape 69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In this case pin L15 changes to 1 when the button is pressed and goes back to 0 when released!</a:t>
            </a:r>
          </a:p>
          <a:p>
            <a:pPr indent="-342900" lvl="0" marL="457200" rtl="0">
              <a:spcBef>
                <a:spcPts val="0"/>
              </a:spcBef>
              <a:buClr>
                <a:schemeClr val="dk2"/>
              </a:buClr>
              <a:buSzPct val="100000"/>
              <a:buFont typeface="Arial"/>
              <a:buChar char="●"/>
            </a:pPr>
            <a:r>
              <a:rPr lang="en"/>
              <a:t>Write this down and move on to the next pin</a:t>
            </a:r>
          </a:p>
          <a:p>
            <a:pPr indent="-342900" lvl="0" marL="457200" rtl="0">
              <a:spcBef>
                <a:spcPts val="0"/>
              </a:spcBef>
              <a:buClr>
                <a:schemeClr val="dk2"/>
              </a:buClr>
              <a:buSzPct val="100000"/>
              <a:buFont typeface="Arial"/>
              <a:buChar char="●"/>
            </a:pPr>
            <a:r>
              <a:rPr lang="en"/>
              <a:t>Do this for all of the DX</a:t>
            </a:r>
            <a:r>
              <a:rPr baseline="-25000" lang="en"/>
              <a:t>A</a:t>
            </a:r>
            <a:r>
              <a:rPr lang="en"/>
              <a:t> pins</a:t>
            </a:r>
          </a:p>
          <a:p>
            <a:pPr indent="-342900" lvl="0" marL="457200" rtl="0">
              <a:spcBef>
                <a:spcPts val="0"/>
              </a:spcBef>
              <a:buClr>
                <a:schemeClr val="dk2"/>
              </a:buClr>
              <a:buSzPct val="100000"/>
              <a:buFont typeface="Arial"/>
              <a:buChar char="●"/>
            </a:pPr>
            <a:r>
              <a:rPr lang="en"/>
              <a:t>There is also an encode pin (think of it as the clock)</a:t>
            </a:r>
          </a:p>
          <a:p>
            <a:pPr indent="-342900" lvl="1" marL="914400" rtl="0">
              <a:spcBef>
                <a:spcPts val="0"/>
              </a:spcBef>
              <a:buClr>
                <a:schemeClr val="dk2"/>
              </a:buClr>
              <a:buSzPct val="100000"/>
              <a:buFont typeface="Courier New"/>
              <a:buChar char="o"/>
            </a:pPr>
            <a:r>
              <a:rPr lang="en"/>
              <a:t>This is something you would either look at the datasheet to understand or just know how most parallel ADCs work</a:t>
            </a:r>
          </a:p>
          <a:p>
            <a:pPr indent="-342900" lvl="0" marL="457200" rtl="0">
              <a:spcBef>
                <a:spcPts val="0"/>
              </a:spcBef>
              <a:buClr>
                <a:schemeClr val="dk2"/>
              </a:buClr>
              <a:buSzPct val="100000"/>
              <a:buFont typeface="Arial"/>
              <a:buChar char="●"/>
            </a:pPr>
            <a:r>
              <a:rPr lang="en"/>
              <a:t>The pin is listed as ENC</a:t>
            </a:r>
            <a:r>
              <a:rPr baseline="-25000" lang="en"/>
              <a:t>A</a:t>
            </a:r>
          </a:p>
          <a:p>
            <a:pPr indent="-342900" lvl="0" marL="457200" rtl="0">
              <a:spcBef>
                <a:spcPts val="0"/>
              </a:spcBef>
              <a:buClr>
                <a:schemeClr val="dk2"/>
              </a:buClr>
              <a:buSzPct val="100000"/>
              <a:buFont typeface="Arial"/>
              <a:buChar char="●"/>
            </a:pPr>
            <a:r>
              <a:rPr lang="en"/>
              <a:t>Find that pin and figure out which FPGA pin it hooks to</a:t>
            </a: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3" name="Shape 703"/>
        <p:cNvGrpSpPr/>
        <p:nvPr/>
      </p:nvGrpSpPr>
      <p:grpSpPr>
        <a:xfrm>
          <a:off x="0" y="0"/>
          <a:ext cx="0" cy="0"/>
          <a:chOff x="0" y="0"/>
          <a:chExt cx="0" cy="0"/>
        </a:xfrm>
      </p:grpSpPr>
      <p:sp>
        <p:nvSpPr>
          <p:cNvPr id="704" name="Shape 70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705" name="Shape 705"/>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That’s all it takes to determine how the ADC channel A connects up!</a:t>
            </a:r>
          </a:p>
          <a:p>
            <a:pPr indent="-342900" lvl="0" marL="457200" rtl="0">
              <a:spcBef>
                <a:spcPts val="0"/>
              </a:spcBef>
              <a:buClr>
                <a:schemeClr val="dk2"/>
              </a:buClr>
              <a:buSzPct val="100000"/>
              <a:buFont typeface="Arial"/>
              <a:buChar char="●"/>
            </a:pPr>
            <a:r>
              <a:rPr lang="en"/>
              <a:t>The same process is used to get channel B and the entire process is repeated for the other ADC</a:t>
            </a:r>
          </a:p>
          <a:p>
            <a:pPr indent="-342900" lvl="0" marL="457200" rtl="0">
              <a:spcBef>
                <a:spcPts val="0"/>
              </a:spcBef>
              <a:buClr>
                <a:schemeClr val="dk2"/>
              </a:buClr>
              <a:buSzPct val="100000"/>
              <a:buFont typeface="Arial"/>
              <a:buChar char="●"/>
            </a:pPr>
            <a:r>
              <a:rPr lang="en"/>
              <a:t>You can also repeat the process on the DACs</a:t>
            </a:r>
          </a:p>
          <a:p>
            <a:pPr lvl="0">
              <a:spcBef>
                <a:spcPts val="0"/>
              </a:spcBef>
              <a:buNone/>
            </a:pPr>
            <a:r>
              <a:t/>
            </a:r>
            <a:endParaRP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9" name="Shape 709"/>
        <p:cNvGrpSpPr/>
        <p:nvPr/>
      </p:nvGrpSpPr>
      <p:grpSpPr>
        <a:xfrm>
          <a:off x="0" y="0"/>
          <a:ext cx="0" cy="0"/>
          <a:chOff x="0" y="0"/>
          <a:chExt cx="0" cy="0"/>
        </a:xfrm>
      </p:grpSpPr>
      <p:sp>
        <p:nvSpPr>
          <p:cNvPr id="710" name="Shape 710"/>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711" name="Shape 711"/>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There is still one very important thing to determine</a:t>
            </a:r>
          </a:p>
          <a:p>
            <a:pPr indent="-342900" lvl="0" marL="457200" rtl="0">
              <a:spcBef>
                <a:spcPts val="0"/>
              </a:spcBef>
              <a:buClr>
                <a:schemeClr val="dk2"/>
              </a:buClr>
              <a:buSzPct val="100000"/>
              <a:buFont typeface="Arial"/>
              <a:buChar char="●"/>
            </a:pPr>
            <a:r>
              <a:rPr lang="en"/>
              <a:t>The FPGA clocks</a:t>
            </a:r>
          </a:p>
          <a:p>
            <a:pPr indent="-342900" lvl="0" marL="457200" rtl="0">
              <a:spcBef>
                <a:spcPts val="0"/>
              </a:spcBef>
              <a:buClr>
                <a:schemeClr val="dk2"/>
              </a:buClr>
              <a:buSzPct val="100000"/>
              <a:buFont typeface="Arial"/>
              <a:buChar char="●"/>
            </a:pPr>
            <a:r>
              <a:rPr lang="en"/>
              <a:t>Right now we know how the ADCs hook up, but we cannot do anything in an FPGA without a clock</a:t>
            </a:r>
          </a:p>
          <a:p>
            <a:pPr indent="-342900" lvl="1" marL="914400" rtl="0">
              <a:spcBef>
                <a:spcPts val="0"/>
              </a:spcBef>
              <a:buClr>
                <a:schemeClr val="dk2"/>
              </a:buClr>
              <a:buSzPct val="100000"/>
              <a:buFont typeface="Courier New"/>
              <a:buChar char="o"/>
            </a:pPr>
            <a:r>
              <a:rPr lang="en"/>
              <a:t>FPGAs are synchronous devices, so a clock is a must</a:t>
            </a:r>
          </a:p>
          <a:p>
            <a:pPr indent="-342900" lvl="0" marL="457200" rtl="0">
              <a:spcBef>
                <a:spcPts val="0"/>
              </a:spcBef>
              <a:buClr>
                <a:schemeClr val="dk2"/>
              </a:buClr>
              <a:buSzPct val="100000"/>
              <a:buFont typeface="Arial"/>
              <a:buChar char="●"/>
            </a:pPr>
            <a:r>
              <a:rPr lang="en"/>
              <a:t>Somewhere on this board is a clock that is fed into the FPGA</a:t>
            </a:r>
          </a:p>
          <a:p>
            <a:pPr indent="-342900" lvl="1" marL="914400" rtl="0">
              <a:spcBef>
                <a:spcPts val="0"/>
              </a:spcBef>
              <a:buClr>
                <a:schemeClr val="dk2"/>
              </a:buClr>
              <a:buSzPct val="100000"/>
              <a:buFont typeface="Courier New"/>
              <a:buChar char="o"/>
            </a:pPr>
            <a:r>
              <a:rPr lang="en"/>
              <a:t>There might be multiple clocks too</a:t>
            </a:r>
          </a:p>
          <a:p>
            <a:pPr lvl="0">
              <a:spcBef>
                <a:spcPts val="0"/>
              </a:spcBef>
              <a:buNone/>
            </a:pPr>
            <a:r>
              <a:t/>
            </a:r>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5" name="Shape 715"/>
        <p:cNvGrpSpPr/>
        <p:nvPr/>
      </p:nvGrpSpPr>
      <p:grpSpPr>
        <a:xfrm>
          <a:off x="0" y="0"/>
          <a:ext cx="0" cy="0"/>
          <a:chOff x="0" y="0"/>
          <a:chExt cx="0" cy="0"/>
        </a:xfrm>
      </p:grpSpPr>
      <p:sp>
        <p:nvSpPr>
          <p:cNvPr id="716" name="Shape 716"/>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717" name="Shape 717"/>
          <p:cNvSpPr txBox="1"/>
          <p:nvPr>
            <p:ph idx="1" type="body"/>
          </p:nvPr>
        </p:nvSpPr>
        <p:spPr>
          <a:xfrm>
            <a:off x="457200" y="1173791"/>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One of the nice things about the clocks is that even if the FPGA isn’t configured, you can still see the pins toggling!</a:t>
            </a:r>
          </a:p>
          <a:p>
            <a:pPr indent="-342900" lvl="0" marL="457200" rtl="0">
              <a:spcBef>
                <a:spcPts val="0"/>
              </a:spcBef>
              <a:buClr>
                <a:schemeClr val="dk2"/>
              </a:buClr>
              <a:buSzPct val="100000"/>
              <a:buFont typeface="Arial"/>
              <a:buChar char="●"/>
            </a:pPr>
            <a:r>
              <a:rPr lang="en"/>
              <a:t>Start sampling with TopJTAG Probe</a:t>
            </a:r>
          </a:p>
          <a:p>
            <a:pPr indent="-342900" lvl="0" marL="457200" rtl="0">
              <a:spcBef>
                <a:spcPts val="0"/>
              </a:spcBef>
              <a:buClr>
                <a:schemeClr val="dk2"/>
              </a:buClr>
              <a:buSzPct val="100000"/>
              <a:buFont typeface="Arial"/>
              <a:buChar char="●"/>
            </a:pPr>
            <a:r>
              <a:rPr lang="en"/>
              <a:t>Look for pins that are toggling on their own</a:t>
            </a:r>
          </a:p>
          <a:p>
            <a:pPr indent="-342900" lvl="0" marL="457200" rtl="0">
              <a:spcBef>
                <a:spcPts val="0"/>
              </a:spcBef>
              <a:buClr>
                <a:schemeClr val="dk2"/>
              </a:buClr>
              <a:buSzPct val="100000"/>
              <a:buFont typeface="Arial"/>
              <a:buChar char="●"/>
            </a:pPr>
            <a:r>
              <a:rPr lang="en"/>
              <a:t>In this case the pins that toggle on their own are:</a:t>
            </a:r>
          </a:p>
          <a:p>
            <a:pPr indent="-342900" lvl="1" marL="914400" rtl="0">
              <a:spcBef>
                <a:spcPts val="0"/>
              </a:spcBef>
              <a:buClr>
                <a:schemeClr val="dk2"/>
              </a:buClr>
              <a:buSzPct val="100000"/>
              <a:buFont typeface="Courier New"/>
              <a:buChar char="o"/>
            </a:pPr>
            <a:r>
              <a:rPr lang="en"/>
              <a:t>R9 =&gt; Global clock input</a:t>
            </a:r>
          </a:p>
          <a:p>
            <a:pPr indent="-342900" lvl="1" marL="914400" rtl="0">
              <a:spcBef>
                <a:spcPts val="0"/>
              </a:spcBef>
              <a:buClr>
                <a:schemeClr val="dk2"/>
              </a:buClr>
              <a:buSzPct val="100000"/>
              <a:buFont typeface="Courier New"/>
              <a:buChar char="o"/>
            </a:pPr>
            <a:r>
              <a:rPr lang="en"/>
              <a:t>T9 =&gt; Global clock input</a:t>
            </a:r>
          </a:p>
          <a:p>
            <a:pPr indent="-342900" lvl="1" marL="914400" rtl="0">
              <a:spcBef>
                <a:spcPts val="0"/>
              </a:spcBef>
              <a:buClr>
                <a:schemeClr val="dk2"/>
              </a:buClr>
              <a:buSzPct val="100000"/>
              <a:buFont typeface="Courier New"/>
              <a:buChar char="o"/>
            </a:pPr>
            <a:r>
              <a:rPr lang="en"/>
              <a:t>B8 =&gt; Global clock input</a:t>
            </a:r>
          </a:p>
          <a:p>
            <a:pPr indent="-342900" lvl="1" marL="914400" rtl="0">
              <a:spcBef>
                <a:spcPts val="0"/>
              </a:spcBef>
              <a:buClr>
                <a:schemeClr val="dk2"/>
              </a:buClr>
              <a:buSzPct val="100000"/>
              <a:buFont typeface="Courier New"/>
              <a:buChar char="o"/>
            </a:pPr>
            <a:r>
              <a:rPr lang="en"/>
              <a:t>A8 =&gt; Global clock input</a:t>
            </a:r>
          </a:p>
          <a:p>
            <a:pPr indent="-342900" lvl="1" marL="914400" rtl="0">
              <a:spcBef>
                <a:spcPts val="0"/>
              </a:spcBef>
              <a:buClr>
                <a:schemeClr val="dk2"/>
              </a:buClr>
              <a:buSzPct val="100000"/>
              <a:buFont typeface="Courier New"/>
              <a:buChar char="o"/>
            </a:pPr>
            <a:r>
              <a:rPr lang="en"/>
              <a:t>T9 =&gt; Global clock input</a:t>
            </a:r>
          </a:p>
          <a:p>
            <a:pPr indent="-342900" lvl="0" marL="457200" rtl="0">
              <a:spcBef>
                <a:spcPts val="0"/>
              </a:spcBef>
              <a:buClr>
                <a:schemeClr val="dk2"/>
              </a:buClr>
              <a:buSzPct val="100000"/>
              <a:buFont typeface="Arial"/>
              <a:buChar char="●"/>
            </a:pPr>
            <a:r>
              <a:rPr lang="en"/>
              <a:t>The pin definitions were found by Googling “Spartan 3 package”</a:t>
            </a:r>
          </a:p>
          <a:p>
            <a:pPr indent="-342900" lvl="0" marL="457200" rtl="0">
              <a:spcBef>
                <a:spcPts val="0"/>
              </a:spcBef>
              <a:buClr>
                <a:schemeClr val="dk2"/>
              </a:buClr>
              <a:buSzPct val="100000"/>
              <a:buFont typeface="Arial"/>
              <a:buChar char="●"/>
            </a:pPr>
            <a:r>
              <a:rPr lang="en"/>
              <a:t>Which returned a result for the </a:t>
            </a:r>
            <a:r>
              <a:rPr lang="en" u="sng">
                <a:solidFill>
                  <a:schemeClr val="hlink"/>
                </a:solidFill>
                <a:hlinkClick r:id="rId3"/>
              </a:rPr>
              <a:t>Xilinx packaging spec for Spartan 3</a:t>
            </a:r>
          </a:p>
          <a:p>
            <a:pPr indent="-342900" lvl="1" marL="914400" rtl="0">
              <a:spcBef>
                <a:spcPts val="0"/>
              </a:spcBef>
              <a:buClr>
                <a:schemeClr val="dk2"/>
              </a:buClr>
              <a:buSzPct val="100000"/>
              <a:buFont typeface="Courier New"/>
              <a:buChar char="o"/>
            </a:pPr>
            <a:r>
              <a:rPr lang="en"/>
              <a:t>Look on page 196 to see the pinout diagram</a:t>
            </a:r>
          </a:p>
          <a:p>
            <a:pPr indent="-342900" lvl="1" marL="914400">
              <a:spcBef>
                <a:spcPts val="0"/>
              </a:spcBef>
              <a:buClr>
                <a:schemeClr val="dk2"/>
              </a:buClr>
              <a:buSzPct val="100000"/>
              <a:buFont typeface="Courier New"/>
              <a:buChar char="o"/>
            </a:pPr>
            <a:r>
              <a:rPr lang="en"/>
              <a:t>GCLK stands for Global Clock</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sp>
        <p:nvSpPr>
          <p:cNvPr id="722" name="Shape 722"/>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723" name="Shape 723"/>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Now you know what pins might be clocks</a:t>
            </a:r>
          </a:p>
          <a:p>
            <a:pPr indent="-342900" lvl="1" marL="914400" rtl="0">
              <a:spcBef>
                <a:spcPts val="0"/>
              </a:spcBef>
              <a:buClr>
                <a:schemeClr val="dk2"/>
              </a:buClr>
              <a:buSzPct val="100000"/>
              <a:buFont typeface="Courier New"/>
              <a:buChar char="o"/>
            </a:pPr>
            <a:r>
              <a:rPr lang="en"/>
              <a:t>For an FPGA you almost always have clock inputs to the GCLK pins</a:t>
            </a:r>
          </a:p>
          <a:p>
            <a:pPr indent="-342900" lvl="1" marL="914400" rtl="0">
              <a:spcBef>
                <a:spcPts val="0"/>
              </a:spcBef>
              <a:buClr>
                <a:schemeClr val="dk2"/>
              </a:buClr>
              <a:buSzPct val="100000"/>
              <a:buFont typeface="Courier New"/>
              <a:buChar char="o"/>
            </a:pPr>
            <a:r>
              <a:rPr lang="en"/>
              <a:t>It’s rare to have a clock input to a normal IO pin</a:t>
            </a:r>
          </a:p>
          <a:p>
            <a:pPr indent="-342900" lvl="0" marL="457200" rtl="0">
              <a:spcBef>
                <a:spcPts val="0"/>
              </a:spcBef>
              <a:buClr>
                <a:schemeClr val="dk2"/>
              </a:buClr>
              <a:buSzPct val="100000"/>
              <a:buFont typeface="Arial"/>
              <a:buChar char="●"/>
            </a:pPr>
            <a:r>
              <a:rPr lang="en"/>
              <a:t>The next step is to write a simple VHDL/Verilog design that simply copies the input clock (one of the pins in the last slide) to some known output pin</a:t>
            </a:r>
          </a:p>
          <a:p>
            <a:pPr indent="-342900" lvl="0" marL="457200" rtl="0">
              <a:spcBef>
                <a:spcPts val="0"/>
              </a:spcBef>
              <a:buClr>
                <a:schemeClr val="dk2"/>
              </a:buClr>
              <a:buSzPct val="100000"/>
              <a:buFont typeface="Arial"/>
              <a:buChar char="●"/>
            </a:pPr>
            <a:r>
              <a:rPr lang="en"/>
              <a:t>I used one of the DAC pins for this</a:t>
            </a:r>
          </a:p>
          <a:p>
            <a:pPr indent="-342900" lvl="1" marL="914400" rtl="0">
              <a:spcBef>
                <a:spcPts val="0"/>
              </a:spcBef>
              <a:buClr>
                <a:schemeClr val="dk2"/>
              </a:buClr>
              <a:buSzPct val="100000"/>
              <a:buFont typeface="Courier New"/>
              <a:buChar char="o"/>
            </a:pPr>
            <a:r>
              <a:rPr lang="en"/>
              <a:t>Two reasons why:</a:t>
            </a:r>
          </a:p>
          <a:p>
            <a:pPr indent="-342900" lvl="2" marL="1371600" rtl="0">
              <a:spcBef>
                <a:spcPts val="0"/>
              </a:spcBef>
              <a:buClr>
                <a:schemeClr val="dk2"/>
              </a:buClr>
              <a:buSzPct val="100000"/>
              <a:buFont typeface="Wingdings"/>
              <a:buChar char="§"/>
            </a:pPr>
            <a:r>
              <a:rPr lang="en"/>
              <a:t>Easy to access the pins</a:t>
            </a:r>
          </a:p>
          <a:p>
            <a:pPr indent="-342900" lvl="2" marL="1371600" rtl="0">
              <a:spcBef>
                <a:spcPts val="0"/>
              </a:spcBef>
              <a:buClr>
                <a:schemeClr val="dk2"/>
              </a:buClr>
              <a:buSzPct val="100000"/>
              <a:buFont typeface="Wingdings"/>
              <a:buChar char="§"/>
            </a:pPr>
            <a:r>
              <a:rPr lang="en"/>
              <a:t>There are 3 pins which are supposed to be driven by the FPGA</a:t>
            </a:r>
          </a:p>
          <a:p>
            <a:pPr indent="-342900" lvl="3" marL="1828800" rtl="0">
              <a:spcBef>
                <a:spcPts val="0"/>
              </a:spcBef>
              <a:buClr>
                <a:schemeClr val="dk2"/>
              </a:buClr>
              <a:buSzPct val="100000"/>
              <a:buFont typeface="Arial"/>
              <a:buChar char="●"/>
            </a:pPr>
            <a:r>
              <a:rPr lang="en"/>
              <a:t>This means that I will not be accidentally driving on both sides!</a:t>
            </a:r>
          </a:p>
          <a:p>
            <a:pPr indent="-342900" lvl="0" marL="457200">
              <a:spcBef>
                <a:spcPts val="0"/>
              </a:spcBef>
              <a:buClr>
                <a:schemeClr val="dk2"/>
              </a:buClr>
              <a:buSzPct val="100000"/>
              <a:buFont typeface="Arial"/>
              <a:buChar char="●"/>
            </a:pPr>
            <a:r>
              <a:rPr lang="en"/>
              <a:t>Upload the design and use a scope to see if you get an output on the pin you chose</a:t>
            </a: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7" name="Shape 727"/>
        <p:cNvGrpSpPr/>
        <p:nvPr/>
      </p:nvGrpSpPr>
      <p:grpSpPr>
        <a:xfrm>
          <a:off x="0" y="0"/>
          <a:ext cx="0" cy="0"/>
          <a:chOff x="0" y="0"/>
          <a:chExt cx="0" cy="0"/>
        </a:xfrm>
      </p:grpSpPr>
      <p:sp>
        <p:nvSpPr>
          <p:cNvPr id="728" name="Shape 72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729" name="Shape 729"/>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Not only does this show you what pin(s) have clock(s), but it also shows you the clock speed!</a:t>
            </a:r>
          </a:p>
          <a:p>
            <a:pPr indent="-342900" lvl="1" marL="914400">
              <a:spcBef>
                <a:spcPts val="0"/>
              </a:spcBef>
              <a:buClr>
                <a:schemeClr val="dk2"/>
              </a:buClr>
              <a:buSzPct val="100000"/>
              <a:buFont typeface="Courier New"/>
              <a:buChar char="o"/>
            </a:pPr>
            <a:r>
              <a:rPr lang="en"/>
              <a:t>Which is super important for FPGA designs as you need to know how fast the incoming clock is running</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The Difficult Method</a:t>
            </a:r>
          </a:p>
        </p:txBody>
      </p:sp>
      <p:pic>
        <p:nvPicPr>
          <p:cNvPr id="149" name="Shape 149"/>
          <p:cNvPicPr preferRelativeResize="0"/>
          <p:nvPr/>
        </p:nvPicPr>
        <p:blipFill rotWithShape="1">
          <a:blip r:embed="rId3">
            <a:alphaModFix/>
          </a:blip>
          <a:srcRect b="0" l="0" r="0" t="7458"/>
          <a:stretch/>
        </p:blipFill>
        <p:spPr>
          <a:xfrm>
            <a:off x="1229733" y="1278524"/>
            <a:ext cx="5690617" cy="3949500"/>
          </a:xfrm>
          <a:prstGeom prst="rect">
            <a:avLst/>
          </a:prstGeom>
          <a:noFill/>
          <a:ln>
            <a:noFill/>
          </a:ln>
        </p:spPr>
      </p:pic>
      <p:sp>
        <p:nvSpPr>
          <p:cNvPr id="150" name="Shape 150"/>
          <p:cNvSpPr/>
          <p:nvPr/>
        </p:nvSpPr>
        <p:spPr>
          <a:xfrm>
            <a:off x="2405975" y="1317750"/>
            <a:ext cx="178500" cy="3059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 name="Shape 151"/>
          <p:cNvSpPr/>
          <p:nvPr/>
        </p:nvSpPr>
        <p:spPr>
          <a:xfrm>
            <a:off x="2643400" y="3485025"/>
            <a:ext cx="178500" cy="3059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3" name="Shape 733"/>
        <p:cNvGrpSpPr/>
        <p:nvPr/>
      </p:nvGrpSpPr>
      <p:grpSpPr>
        <a:xfrm>
          <a:off x="0" y="0"/>
          <a:ext cx="0" cy="0"/>
          <a:chOff x="0" y="0"/>
          <a:chExt cx="0" cy="0"/>
        </a:xfrm>
      </p:grpSpPr>
      <p:sp>
        <p:nvSpPr>
          <p:cNvPr id="734" name="Shape 734"/>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Pinning out an FPGA Board</a:t>
            </a:r>
          </a:p>
        </p:txBody>
      </p:sp>
      <p:sp>
        <p:nvSpPr>
          <p:cNvPr id="735" name="Shape 735"/>
          <p:cNvSpPr txBox="1"/>
          <p:nvPr>
            <p:ph idx="1" type="body"/>
          </p:nvPr>
        </p:nvSpPr>
        <p:spPr>
          <a:xfrm>
            <a:off x="457200" y="1278525"/>
            <a:ext cx="83577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The end goal for this board is to hijack the samples coming from the ADCs</a:t>
            </a:r>
          </a:p>
          <a:p>
            <a:pPr indent="-342900" lvl="0" marL="457200" rtl="0">
              <a:spcBef>
                <a:spcPts val="0"/>
              </a:spcBef>
              <a:buClr>
                <a:schemeClr val="dk2"/>
              </a:buClr>
              <a:buSzPct val="100000"/>
              <a:buFont typeface="Arial"/>
              <a:buChar char="●"/>
            </a:pPr>
            <a:r>
              <a:rPr lang="en"/>
              <a:t>Here is the prototype board with wires soldered to the ADC to FPGA traces</a:t>
            </a:r>
          </a:p>
          <a:p>
            <a:pPr indent="-342900" lvl="1" marL="914400" rtl="0">
              <a:spcBef>
                <a:spcPts val="0"/>
              </a:spcBef>
              <a:buClr>
                <a:schemeClr val="dk2"/>
              </a:buClr>
              <a:buSzPct val="100000"/>
              <a:buFont typeface="Courier New"/>
              <a:buChar char="o"/>
            </a:pPr>
            <a:r>
              <a:rPr lang="en"/>
              <a:t>The traces were cut and wires soldered to the ADC side of the traces</a:t>
            </a:r>
          </a:p>
          <a:p>
            <a:pPr indent="-342900" lvl="0" marL="457200" rtl="0">
              <a:spcBef>
                <a:spcPts val="0"/>
              </a:spcBef>
              <a:buClr>
                <a:schemeClr val="dk2"/>
              </a:buClr>
              <a:buSzPct val="100000"/>
              <a:buFont typeface="Arial"/>
              <a:buChar char="●"/>
            </a:pPr>
            <a:r>
              <a:rPr lang="en"/>
              <a:t>Might not work, but what the heck right?</a:t>
            </a:r>
          </a:p>
        </p:txBody>
      </p:sp>
      <p:pic>
        <p:nvPicPr>
          <p:cNvPr id="736" name="Shape 736"/>
          <p:cNvPicPr preferRelativeResize="0"/>
          <p:nvPr/>
        </p:nvPicPr>
        <p:blipFill rotWithShape="1">
          <a:blip r:embed="rId3">
            <a:alphaModFix/>
          </a:blip>
          <a:srcRect b="12567" l="20454" r="4868" t="12131"/>
          <a:stretch/>
        </p:blipFill>
        <p:spPr>
          <a:xfrm>
            <a:off x="4561025" y="2544025"/>
            <a:ext cx="4582974" cy="2599473"/>
          </a:xfrm>
          <a:prstGeom prst="rect">
            <a:avLst/>
          </a:prstGeom>
          <a:noFill/>
          <a:ln>
            <a:noFill/>
          </a:ln>
        </p:spPr>
      </p:pic>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0" name="Shape 740"/>
        <p:cNvGrpSpPr/>
        <p:nvPr/>
      </p:nvGrpSpPr>
      <p:grpSpPr>
        <a:xfrm>
          <a:off x="0" y="0"/>
          <a:ext cx="0" cy="0"/>
          <a:chOff x="0" y="0"/>
          <a:chExt cx="0" cy="0"/>
        </a:xfrm>
      </p:grpSpPr>
      <p:sp>
        <p:nvSpPr>
          <p:cNvPr id="741" name="Shape 741"/>
          <p:cNvSpPr txBox="1"/>
          <p:nvPr>
            <p:ph type="title"/>
          </p:nvPr>
        </p:nvSpPr>
        <p:spPr>
          <a:xfrm>
            <a:off x="457200" y="101100"/>
            <a:ext cx="7315499" cy="1013999"/>
          </a:xfrm>
          <a:prstGeom prst="rect">
            <a:avLst/>
          </a:prstGeom>
        </p:spPr>
        <p:txBody>
          <a:bodyPr anchorCtr="0" anchor="b" bIns="91425" lIns="91425" rIns="91425" tIns="91425">
            <a:noAutofit/>
          </a:bodyPr>
          <a:lstStyle/>
          <a:p>
            <a:pPr>
              <a:spcBef>
                <a:spcPts val="0"/>
              </a:spcBef>
              <a:buNone/>
            </a:pPr>
            <a:r>
              <a:rPr lang="en"/>
              <a:t>Fin</a:t>
            </a:r>
          </a:p>
        </p:txBody>
      </p:sp>
      <p:sp>
        <p:nvSpPr>
          <p:cNvPr id="742" name="Shape 742"/>
          <p:cNvSpPr txBox="1"/>
          <p:nvPr>
            <p:ph idx="1" type="body"/>
          </p:nvPr>
        </p:nvSpPr>
        <p:spPr>
          <a:xfrm>
            <a:off x="457200" y="1278516"/>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a:t>Thanks for viewing!</a:t>
            </a:r>
          </a:p>
          <a:p>
            <a:pPr indent="-342900" lvl="0" marL="457200" rtl="0">
              <a:spcBef>
                <a:spcPts val="0"/>
              </a:spcBef>
              <a:buClr>
                <a:schemeClr val="dk2"/>
              </a:buClr>
              <a:buSzPct val="100000"/>
              <a:buFont typeface="Arial"/>
              <a:buChar char="●"/>
            </a:pPr>
            <a:r>
              <a:rPr lang="en"/>
              <a:t>Questions/Comments/Concerns?</a:t>
            </a:r>
          </a:p>
          <a:p>
            <a:pPr lvl="0" rtl="0">
              <a:spcBef>
                <a:spcPts val="0"/>
              </a:spcBef>
              <a:buNone/>
            </a:pPr>
            <a:r>
              <a:t/>
            </a:r>
            <a:endParaRPr/>
          </a:p>
          <a:p>
            <a:pPr indent="-342900" lvl="0" marL="457200" rtl="0">
              <a:spcBef>
                <a:spcPts val="0"/>
              </a:spcBef>
              <a:buClr>
                <a:schemeClr val="dk2"/>
              </a:buClr>
              <a:buSzPct val="100000"/>
              <a:buFont typeface="Arial"/>
              <a:buChar char="●"/>
            </a:pPr>
            <a:r>
              <a:rPr lang="en"/>
              <a:t>This presentation was created for the July 2015 Unallocated Space Minicon</a:t>
            </a:r>
          </a:p>
          <a:p>
            <a:pPr indent="-342900" lvl="1" marL="914400" rtl="0">
              <a:spcBef>
                <a:spcPts val="0"/>
              </a:spcBef>
              <a:buClr>
                <a:schemeClr val="dk2"/>
              </a:buClr>
              <a:buSzPct val="100000"/>
              <a:buFont typeface="Courier New"/>
              <a:buChar char="o"/>
            </a:pPr>
            <a:r>
              <a:rPr lang="en"/>
              <a:t>Check out </a:t>
            </a:r>
            <a:r>
              <a:rPr lang="en" u="sng">
                <a:solidFill>
                  <a:schemeClr val="hlink"/>
                </a:solidFill>
                <a:hlinkClick r:id="rId3"/>
              </a:rPr>
              <a:t>http://www.unallocatedspace.org</a:t>
            </a:r>
            <a:r>
              <a:rPr lang="en"/>
              <a:t> for information about this wonderful Hackerspace!</a:t>
            </a:r>
          </a:p>
          <a:p>
            <a:pPr indent="0" lvl="0" marL="457200" rtl="0">
              <a:spcBef>
                <a:spcPts val="0"/>
              </a:spcBef>
              <a:buNone/>
            </a:pPr>
            <a:r>
              <a:t/>
            </a:r>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lesson-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